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9.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7"/>
  </p:notesMasterIdLst>
  <p:sldIdLst>
    <p:sldId id="386" r:id="rId2"/>
    <p:sldId id="387" r:id="rId3"/>
    <p:sldId id="388" r:id="rId4"/>
    <p:sldId id="389" r:id="rId5"/>
    <p:sldId id="390" r:id="rId6"/>
    <p:sldId id="391" r:id="rId7"/>
    <p:sldId id="392" r:id="rId8"/>
    <p:sldId id="393" r:id="rId9"/>
    <p:sldId id="394" r:id="rId10"/>
    <p:sldId id="395" r:id="rId11"/>
    <p:sldId id="396" r:id="rId12"/>
    <p:sldId id="397" r:id="rId13"/>
    <p:sldId id="398" r:id="rId14"/>
    <p:sldId id="399" r:id="rId15"/>
    <p:sldId id="401" r:id="rId16"/>
    <p:sldId id="402" r:id="rId17"/>
    <p:sldId id="403" r:id="rId18"/>
    <p:sldId id="404" r:id="rId19"/>
    <p:sldId id="405" r:id="rId20"/>
    <p:sldId id="406" r:id="rId21"/>
    <p:sldId id="407" r:id="rId22"/>
    <p:sldId id="408" r:id="rId23"/>
    <p:sldId id="409" r:id="rId24"/>
    <p:sldId id="410" r:id="rId25"/>
    <p:sldId id="411" r:id="rId26"/>
    <p:sldId id="412" r:id="rId27"/>
    <p:sldId id="413" r:id="rId28"/>
    <p:sldId id="414" r:id="rId29"/>
    <p:sldId id="415" r:id="rId30"/>
    <p:sldId id="416" r:id="rId31"/>
    <p:sldId id="417" r:id="rId32"/>
    <p:sldId id="418" r:id="rId33"/>
    <p:sldId id="419" r:id="rId34"/>
    <p:sldId id="420" r:id="rId35"/>
    <p:sldId id="421" r:id="rId36"/>
    <p:sldId id="422" r:id="rId37"/>
    <p:sldId id="423" r:id="rId38"/>
    <p:sldId id="424" r:id="rId39"/>
    <p:sldId id="425" r:id="rId40"/>
    <p:sldId id="426" r:id="rId41"/>
    <p:sldId id="427" r:id="rId42"/>
    <p:sldId id="428" r:id="rId43"/>
    <p:sldId id="429" r:id="rId44"/>
    <p:sldId id="430" r:id="rId45"/>
    <p:sldId id="431" r:id="rId46"/>
    <p:sldId id="432" r:id="rId47"/>
    <p:sldId id="433" r:id="rId48"/>
    <p:sldId id="434" r:id="rId49"/>
    <p:sldId id="435" r:id="rId50"/>
    <p:sldId id="436" r:id="rId51"/>
    <p:sldId id="437" r:id="rId52"/>
    <p:sldId id="438" r:id="rId53"/>
    <p:sldId id="439" r:id="rId54"/>
    <p:sldId id="440" r:id="rId55"/>
    <p:sldId id="441" r:id="rId56"/>
    <p:sldId id="442" r:id="rId57"/>
    <p:sldId id="443" r:id="rId58"/>
    <p:sldId id="444" r:id="rId59"/>
    <p:sldId id="445" r:id="rId60"/>
    <p:sldId id="446" r:id="rId61"/>
    <p:sldId id="447" r:id="rId62"/>
    <p:sldId id="448" r:id="rId63"/>
    <p:sldId id="449" r:id="rId64"/>
    <p:sldId id="450" r:id="rId65"/>
    <p:sldId id="451" r:id="rId66"/>
    <p:sldId id="452" r:id="rId67"/>
    <p:sldId id="453" r:id="rId68"/>
    <p:sldId id="454" r:id="rId69"/>
    <p:sldId id="455" r:id="rId70"/>
    <p:sldId id="456" r:id="rId71"/>
    <p:sldId id="457" r:id="rId72"/>
    <p:sldId id="458" r:id="rId73"/>
    <p:sldId id="462" r:id="rId74"/>
    <p:sldId id="460" r:id="rId75"/>
    <p:sldId id="461" r:id="rId7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138" autoAdjust="0"/>
    <p:restoredTop sz="96388" autoAdjust="0"/>
  </p:normalViewPr>
  <p:slideViewPr>
    <p:cSldViewPr>
      <p:cViewPr varScale="1">
        <p:scale>
          <a:sx n="130" d="100"/>
          <a:sy n="130" d="100"/>
        </p:scale>
        <p:origin x="-1074"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8948"/>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B164B64-6C0D-4861-BABE-739E6AE79264}" type="datetimeFigureOut">
              <a:rPr lang="en-US" smtClean="0"/>
              <a:pPr/>
              <a:t>6/14/2010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194461-0251-4DE5-8821-C23F361E32D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2194461-0251-4DE5-8821-C23F361E32D4}"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2194461-0251-4DE5-8821-C23F361E32D4}" type="slidenum">
              <a:rPr lang="en-US" smtClean="0"/>
              <a:pPr/>
              <a:t>13</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2194461-0251-4DE5-8821-C23F361E32D4}" type="slidenum">
              <a:rPr lang="en-US" smtClean="0"/>
              <a:pPr/>
              <a:t>14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2194461-0251-4DE5-8821-C23F361E32D4}" type="slidenum">
              <a:rPr lang="en-US" smtClean="0"/>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2194461-0251-4DE5-8821-C23F361E32D4}" type="slidenum">
              <a:rPr lang="en-US" smtClean="0"/>
              <a:pPr/>
              <a:t>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2194461-0251-4DE5-8821-C23F361E32D4}" type="slidenum">
              <a:rPr lang="en-US" smtClean="0"/>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2194461-0251-4DE5-8821-C23F361E32D4}" type="slidenum">
              <a:rPr lang="en-US" smtClean="0"/>
              <a:pPr/>
              <a:t>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2194461-0251-4DE5-8821-C23F361E32D4}" type="slidenum">
              <a:rPr lang="en-US" smtClean="0"/>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2194461-0251-4DE5-8821-C23F361E32D4}" type="slidenum">
              <a:rPr lang="en-US" smtClean="0"/>
              <a:pPr/>
              <a:t>10</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2194461-0251-4DE5-8821-C23F361E32D4}" type="slidenum">
              <a:rPr lang="en-US" smtClean="0"/>
              <a:pPr/>
              <a:t>11</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2194461-0251-4DE5-8821-C23F361E32D4}"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65538" name="Rectangle 2"/>
          <p:cNvSpPr>
            <a:spLocks noGrp="1" noChangeArrowheads="1"/>
          </p:cNvSpPr>
          <p:nvPr>
            <p:ph type="ctrTitle"/>
          </p:nvPr>
        </p:nvSpPr>
        <p:spPr>
          <a:xfrm>
            <a:off x="609600" y="304800"/>
            <a:ext cx="7772400" cy="1295400"/>
          </a:xfrm>
        </p:spPr>
        <p:txBody>
          <a:bodyPr/>
          <a:lstStyle>
            <a:lvl1pPr algn="ctr">
              <a:defRPr/>
            </a:lvl1pPr>
          </a:lstStyle>
          <a:p>
            <a:r>
              <a:rPr lang="en-US" smtClean="0"/>
              <a:t>Click to edit Master title style</a:t>
            </a:r>
            <a:endParaRPr lang="en-US" dirty="0"/>
          </a:p>
        </p:txBody>
      </p:sp>
      <p:sp>
        <p:nvSpPr>
          <p:cNvPr id="65539" name="Rectangle 3"/>
          <p:cNvSpPr>
            <a:spLocks noGrp="1" noChangeArrowheads="1"/>
          </p:cNvSpPr>
          <p:nvPr>
            <p:ph type="subTitle" idx="1"/>
          </p:nvPr>
        </p:nvSpPr>
        <p:spPr>
          <a:xfrm>
            <a:off x="1371600" y="5277012"/>
            <a:ext cx="6400800" cy="914400"/>
          </a:xfrm>
        </p:spPr>
        <p:txBody>
          <a:bodyPr/>
          <a:lstStyle>
            <a:lvl1pPr marL="0" indent="0" algn="ctr">
              <a:buFontTx/>
              <a:buNone/>
              <a:defRPr sz="2800"/>
            </a:lvl1pPr>
          </a:lstStyle>
          <a:p>
            <a:r>
              <a:rPr lang="en-US" smtClean="0"/>
              <a:t>Click to edit Master subtitle style</a:t>
            </a:r>
            <a:endParaRPr lang="en-US" dirty="0"/>
          </a:p>
        </p:txBody>
      </p:sp>
      <p:sp>
        <p:nvSpPr>
          <p:cNvPr id="65542" name="Rectangle 6"/>
          <p:cNvSpPr>
            <a:spLocks noGrp="1" noChangeArrowheads="1"/>
          </p:cNvSpPr>
          <p:nvPr>
            <p:ph type="sldNum" sz="quarter" idx="4"/>
          </p:nvPr>
        </p:nvSpPr>
        <p:spPr>
          <a:xfrm>
            <a:off x="3657600" y="6400800"/>
            <a:ext cx="2133600" cy="304800"/>
          </a:xfrm>
        </p:spPr>
        <p:txBody>
          <a:bodyPr/>
          <a:lstStyle>
            <a:lvl1pPr>
              <a:defRPr/>
            </a:lvl1pPr>
          </a:lstStyle>
          <a:p>
            <a:fld id="{295008BC-DA31-4D19-837B-EFA4386B05F5}" type="slidenum">
              <a:rPr lang="en-US" smtClean="0"/>
              <a:pPr/>
              <a:t>‹#›</a:t>
            </a:fld>
            <a:endParaRPr lang="en-US"/>
          </a:p>
        </p:txBody>
      </p:sp>
      <p:pic>
        <p:nvPicPr>
          <p:cNvPr id="65544" name="Picture 8"/>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85738" y="6489700"/>
            <a:ext cx="804862" cy="252413"/>
          </a:xfrm>
          <a:prstGeom prst="rect">
            <a:avLst/>
          </a:prstGeom>
          <a:noFill/>
        </p:spPr>
      </p:pic>
      <p:sp>
        <p:nvSpPr>
          <p:cNvPr id="65545" name="Text Box 9"/>
          <p:cNvSpPr txBox="1">
            <a:spLocks noChangeArrowheads="1"/>
          </p:cNvSpPr>
          <p:nvPr/>
        </p:nvSpPr>
        <p:spPr bwMode="auto">
          <a:xfrm>
            <a:off x="7069156" y="6553200"/>
            <a:ext cx="1935145" cy="184666"/>
          </a:xfrm>
          <a:prstGeom prst="rect">
            <a:avLst/>
          </a:prstGeom>
          <a:noFill/>
          <a:ln w="9525">
            <a:noFill/>
            <a:miter lim="800000"/>
            <a:headEnd/>
            <a:tailEnd/>
          </a:ln>
          <a:effectLst/>
        </p:spPr>
        <p:txBody>
          <a:bodyPr wrap="none">
            <a:spAutoFit/>
          </a:bodyPr>
          <a:lstStyle/>
          <a:p>
            <a:pPr algn="r" eaLnBrk="0" hangingPunct="0"/>
            <a:r>
              <a:rPr lang="en-US" altLang="en-US" sz="600" dirty="0"/>
              <a:t>© </a:t>
            </a:r>
            <a:r>
              <a:rPr lang="en-US" altLang="en-US" sz="600" dirty="0" smtClean="0"/>
              <a:t>2010 </a:t>
            </a:r>
            <a:r>
              <a:rPr lang="en-US" altLang="en-US" sz="600" dirty="0"/>
              <a:t>The MITRE Corporation. All rights reserved</a:t>
            </a:r>
            <a:endParaRPr lang="en-US" altLang="en-US" sz="700" dirty="0"/>
          </a:p>
        </p:txBody>
      </p:sp>
      <p:pic>
        <p:nvPicPr>
          <p:cNvPr id="1026" name="Picture 2"/>
          <p:cNvPicPr>
            <a:picLocks noChangeAspect="1" noChangeArrowheads="1"/>
          </p:cNvPicPr>
          <p:nvPr userDrawn="1"/>
        </p:nvPicPr>
        <p:blipFill>
          <a:blip r:embed="rId3" cstate="print"/>
          <a:srcRect/>
          <a:stretch>
            <a:fillRect/>
          </a:stretch>
        </p:blipFill>
        <p:spPr bwMode="auto">
          <a:xfrm>
            <a:off x="1066800" y="838199"/>
            <a:ext cx="7010400" cy="5257801"/>
          </a:xfrm>
          <a:prstGeom prst="rect">
            <a:avLst/>
          </a:prstGeom>
          <a:noFill/>
          <a:ln w="9525">
            <a:noFill/>
            <a:miter lim="800000"/>
            <a:headEnd/>
            <a:tailEnd/>
          </a:ln>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295008BC-DA31-4D19-837B-EFA4386B05F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274638"/>
            <a:ext cx="2076450" cy="56991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76950" cy="56991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295008BC-DA31-4D19-837B-EFA4386B05F5}"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1524000" y="274638"/>
            <a:ext cx="7239000" cy="944562"/>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373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600200"/>
            <a:ext cx="4038600" cy="4373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a:xfrm>
            <a:off x="3429000" y="6477000"/>
            <a:ext cx="2133600" cy="304800"/>
          </a:xfrm>
        </p:spPr>
        <p:txBody>
          <a:bodyPr/>
          <a:lstStyle>
            <a:lvl1pPr>
              <a:defRPr/>
            </a:lvl1pPr>
          </a:lstStyle>
          <a:p>
            <a:fld id="{295008BC-DA31-4D19-837B-EFA4386B05F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sz="2800"/>
            </a:lvl1pPr>
            <a:lvl2pPr>
              <a:defRPr sz="2400"/>
            </a:lvl2pPr>
            <a:lvl3pPr>
              <a:defRPr sz="2000"/>
            </a:lvl3pPr>
            <a:lvl4pPr>
              <a:defRPr sz="18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3"/>
          <p:cNvSpPr>
            <a:spLocks noGrp="1"/>
          </p:cNvSpPr>
          <p:nvPr>
            <p:ph type="sldNum" sz="quarter" idx="10"/>
          </p:nvPr>
        </p:nvSpPr>
        <p:spPr/>
        <p:txBody>
          <a:bodyPr/>
          <a:lstStyle>
            <a:lvl1pPr>
              <a:defRPr/>
            </a:lvl1pPr>
          </a:lstStyle>
          <a:p>
            <a:fld id="{295008BC-DA31-4D19-837B-EFA4386B05F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295008BC-DA31-4D19-837B-EFA4386B05F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373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373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295008BC-DA31-4D19-837B-EFA4386B05F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295008BC-DA31-4D19-837B-EFA4386B05F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295008BC-DA31-4D19-837B-EFA4386B05F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295008BC-DA31-4D19-837B-EFA4386B05F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295008BC-DA31-4D19-837B-EFA4386B05F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295008BC-DA31-4D19-837B-EFA4386B05F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bwMode="auto">
          <a:xfrm>
            <a:off x="1676400" y="274638"/>
            <a:ext cx="7086600" cy="9445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64515" name="Rectangle 3"/>
          <p:cNvSpPr>
            <a:spLocks noGrp="1" noChangeArrowheads="1"/>
          </p:cNvSpPr>
          <p:nvPr>
            <p:ph type="body" idx="1"/>
          </p:nvPr>
        </p:nvSpPr>
        <p:spPr bwMode="auto">
          <a:xfrm>
            <a:off x="457200" y="1655857"/>
            <a:ext cx="8229600" cy="43735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64518" name="Rectangle 6"/>
          <p:cNvSpPr>
            <a:spLocks noGrp="1" noChangeArrowheads="1"/>
          </p:cNvSpPr>
          <p:nvPr>
            <p:ph type="sldNum" sz="quarter" idx="4"/>
          </p:nvPr>
        </p:nvSpPr>
        <p:spPr bwMode="auto">
          <a:xfrm>
            <a:off x="3429000" y="6477000"/>
            <a:ext cx="21336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fld id="{295008BC-DA31-4D19-837B-EFA4386B05F5}" type="slidenum">
              <a:rPr lang="en-US" smtClean="0"/>
              <a:pPr/>
              <a:t>‹#›</a:t>
            </a:fld>
            <a:endParaRPr lang="en-US"/>
          </a:p>
        </p:txBody>
      </p:sp>
      <p:sp>
        <p:nvSpPr>
          <p:cNvPr id="64520" name="Line 8"/>
          <p:cNvSpPr>
            <a:spLocks noChangeShapeType="1"/>
          </p:cNvSpPr>
          <p:nvPr/>
        </p:nvSpPr>
        <p:spPr bwMode="auto">
          <a:xfrm>
            <a:off x="0" y="1447800"/>
            <a:ext cx="9140825" cy="0"/>
          </a:xfrm>
          <a:prstGeom prst="line">
            <a:avLst/>
          </a:prstGeom>
          <a:noFill/>
          <a:ln w="25400">
            <a:solidFill>
              <a:srgbClr val="ABC3AB"/>
            </a:solidFill>
            <a:round/>
            <a:headEnd/>
            <a:tailEnd/>
          </a:ln>
          <a:effectLst/>
        </p:spPr>
        <p:txBody>
          <a:bodyPr/>
          <a:lstStyle/>
          <a:p>
            <a:endParaRPr lang="en-US"/>
          </a:p>
        </p:txBody>
      </p:sp>
      <p:sp>
        <p:nvSpPr>
          <p:cNvPr id="64521" name="Line 9"/>
          <p:cNvSpPr>
            <a:spLocks noChangeShapeType="1"/>
          </p:cNvSpPr>
          <p:nvPr/>
        </p:nvSpPr>
        <p:spPr bwMode="auto">
          <a:xfrm>
            <a:off x="0" y="1371600"/>
            <a:ext cx="9144000" cy="0"/>
          </a:xfrm>
          <a:prstGeom prst="line">
            <a:avLst/>
          </a:prstGeom>
          <a:noFill/>
          <a:ln w="57150">
            <a:solidFill>
              <a:srgbClr val="668F66"/>
            </a:solidFill>
            <a:round/>
            <a:headEnd/>
            <a:tailEnd/>
          </a:ln>
          <a:effectLst/>
        </p:spPr>
        <p:txBody>
          <a:bodyPr/>
          <a:lstStyle/>
          <a:p>
            <a:endParaRPr lang="en-US"/>
          </a:p>
        </p:txBody>
      </p:sp>
      <p:pic>
        <p:nvPicPr>
          <p:cNvPr id="64522" name="Picture 10"/>
          <p:cNvPicPr>
            <a:picLocks noChangeAspect="1" noChangeArrowheads="1"/>
          </p:cNvPicPr>
          <p:nvPr/>
        </p:nvPicPr>
        <p:blipFill>
          <a:blip r:embed="rId14" cstate="print">
            <a:clrChange>
              <a:clrFrom>
                <a:srgbClr val="FFFFFF"/>
              </a:clrFrom>
              <a:clrTo>
                <a:srgbClr val="FFFFFF">
                  <a:alpha val="0"/>
                </a:srgbClr>
              </a:clrTo>
            </a:clrChange>
          </a:blip>
          <a:srcRect/>
          <a:stretch>
            <a:fillRect/>
          </a:stretch>
        </p:blipFill>
        <p:spPr bwMode="auto">
          <a:xfrm>
            <a:off x="185738" y="6489700"/>
            <a:ext cx="804862" cy="252413"/>
          </a:xfrm>
          <a:prstGeom prst="rect">
            <a:avLst/>
          </a:prstGeom>
          <a:noFill/>
        </p:spPr>
      </p:pic>
      <p:sp>
        <p:nvSpPr>
          <p:cNvPr id="64523" name="Text Box 11"/>
          <p:cNvSpPr txBox="1">
            <a:spLocks noChangeArrowheads="1"/>
          </p:cNvSpPr>
          <p:nvPr/>
        </p:nvSpPr>
        <p:spPr bwMode="auto">
          <a:xfrm>
            <a:off x="7025874" y="6553200"/>
            <a:ext cx="1978427" cy="184666"/>
          </a:xfrm>
          <a:prstGeom prst="rect">
            <a:avLst/>
          </a:prstGeom>
          <a:noFill/>
          <a:ln w="9525">
            <a:noFill/>
            <a:miter lim="800000"/>
            <a:headEnd/>
            <a:tailEnd/>
          </a:ln>
          <a:effectLst/>
        </p:spPr>
        <p:txBody>
          <a:bodyPr wrap="none">
            <a:spAutoFit/>
          </a:bodyPr>
          <a:lstStyle/>
          <a:p>
            <a:pPr algn="r" eaLnBrk="0" hangingPunct="0"/>
            <a:r>
              <a:rPr lang="en-US" altLang="en-US" sz="600" dirty="0"/>
              <a:t>© </a:t>
            </a:r>
            <a:r>
              <a:rPr lang="en-US" altLang="en-US" sz="600" dirty="0" smtClean="0"/>
              <a:t>2010 The MITRE </a:t>
            </a:r>
            <a:r>
              <a:rPr lang="en-US" altLang="en-US" sz="600" dirty="0"/>
              <a:t>Corporation. All rights reserved</a:t>
            </a:r>
            <a:endParaRPr lang="en-US" altLang="en-US" sz="700" dirty="0"/>
          </a:p>
        </p:txBody>
      </p:sp>
      <p:pic>
        <p:nvPicPr>
          <p:cNvPr id="10" name="Picture 2"/>
          <p:cNvPicPr>
            <a:picLocks noChangeAspect="1" noChangeArrowheads="1"/>
          </p:cNvPicPr>
          <p:nvPr userDrawn="1"/>
        </p:nvPicPr>
        <p:blipFill>
          <a:blip r:embed="rId15" cstate="print"/>
          <a:srcRect/>
          <a:stretch>
            <a:fillRect/>
          </a:stretch>
        </p:blipFill>
        <p:spPr bwMode="auto">
          <a:xfrm>
            <a:off x="-152400" y="-95250"/>
            <a:ext cx="2057400" cy="1543050"/>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fontAlgn="base" hangingPunct="1">
        <a:spcBef>
          <a:spcPct val="0"/>
        </a:spcBef>
        <a:spcAft>
          <a:spcPct val="0"/>
        </a:spcAft>
        <a:defRPr sz="3600">
          <a:solidFill>
            <a:srgbClr val="668F66"/>
          </a:solidFill>
          <a:latin typeface="+mj-lt"/>
          <a:ea typeface="+mj-ea"/>
          <a:cs typeface="+mj-cs"/>
        </a:defRPr>
      </a:lvl1pPr>
      <a:lvl2pPr algn="l" rtl="0" eaLnBrk="1" fontAlgn="base" hangingPunct="1">
        <a:spcBef>
          <a:spcPct val="0"/>
        </a:spcBef>
        <a:spcAft>
          <a:spcPct val="0"/>
        </a:spcAft>
        <a:defRPr sz="4400">
          <a:solidFill>
            <a:srgbClr val="668F66"/>
          </a:solidFill>
          <a:latin typeface="Arial" charset="0"/>
        </a:defRPr>
      </a:lvl2pPr>
      <a:lvl3pPr algn="l" rtl="0" eaLnBrk="1" fontAlgn="base" hangingPunct="1">
        <a:spcBef>
          <a:spcPct val="0"/>
        </a:spcBef>
        <a:spcAft>
          <a:spcPct val="0"/>
        </a:spcAft>
        <a:defRPr sz="4400">
          <a:solidFill>
            <a:srgbClr val="668F66"/>
          </a:solidFill>
          <a:latin typeface="Arial" charset="0"/>
        </a:defRPr>
      </a:lvl3pPr>
      <a:lvl4pPr algn="l" rtl="0" eaLnBrk="1" fontAlgn="base" hangingPunct="1">
        <a:spcBef>
          <a:spcPct val="0"/>
        </a:spcBef>
        <a:spcAft>
          <a:spcPct val="0"/>
        </a:spcAft>
        <a:defRPr sz="4400">
          <a:solidFill>
            <a:srgbClr val="668F66"/>
          </a:solidFill>
          <a:latin typeface="Arial" charset="0"/>
        </a:defRPr>
      </a:lvl4pPr>
      <a:lvl5pPr algn="l" rtl="0" eaLnBrk="1" fontAlgn="base" hangingPunct="1">
        <a:spcBef>
          <a:spcPct val="0"/>
        </a:spcBef>
        <a:spcAft>
          <a:spcPct val="0"/>
        </a:spcAft>
        <a:defRPr sz="4400">
          <a:solidFill>
            <a:srgbClr val="668F66"/>
          </a:solidFill>
          <a:latin typeface="Arial" charset="0"/>
        </a:defRPr>
      </a:lvl5pPr>
      <a:lvl6pPr marL="457200" algn="l" rtl="0" eaLnBrk="1" fontAlgn="base" hangingPunct="1">
        <a:spcBef>
          <a:spcPct val="0"/>
        </a:spcBef>
        <a:spcAft>
          <a:spcPct val="0"/>
        </a:spcAft>
        <a:defRPr sz="4400">
          <a:solidFill>
            <a:srgbClr val="668F66"/>
          </a:solidFill>
          <a:latin typeface="Arial" charset="0"/>
        </a:defRPr>
      </a:lvl6pPr>
      <a:lvl7pPr marL="914400" algn="l" rtl="0" eaLnBrk="1" fontAlgn="base" hangingPunct="1">
        <a:spcBef>
          <a:spcPct val="0"/>
        </a:spcBef>
        <a:spcAft>
          <a:spcPct val="0"/>
        </a:spcAft>
        <a:defRPr sz="4400">
          <a:solidFill>
            <a:srgbClr val="668F66"/>
          </a:solidFill>
          <a:latin typeface="Arial" charset="0"/>
        </a:defRPr>
      </a:lvl7pPr>
      <a:lvl8pPr marL="1371600" algn="l" rtl="0" eaLnBrk="1" fontAlgn="base" hangingPunct="1">
        <a:spcBef>
          <a:spcPct val="0"/>
        </a:spcBef>
        <a:spcAft>
          <a:spcPct val="0"/>
        </a:spcAft>
        <a:defRPr sz="4400">
          <a:solidFill>
            <a:srgbClr val="668F66"/>
          </a:solidFill>
          <a:latin typeface="Arial" charset="0"/>
        </a:defRPr>
      </a:lvl8pPr>
      <a:lvl9pPr marL="1828800" algn="l" rtl="0" eaLnBrk="1" fontAlgn="base" hangingPunct="1">
        <a:spcBef>
          <a:spcPct val="0"/>
        </a:spcBef>
        <a:spcAft>
          <a:spcPct val="0"/>
        </a:spcAft>
        <a:defRPr sz="4400">
          <a:solidFill>
            <a:srgbClr val="668F66"/>
          </a:solidFill>
          <a:latin typeface="Arial" charset="0"/>
        </a:defRPr>
      </a:lvl9pPr>
    </p:titleStyle>
    <p:bodyStyle>
      <a:lvl1pPr marL="342900" indent="-342900" algn="l" rtl="0" eaLnBrk="1" fontAlgn="base" hangingPunct="1">
        <a:spcBef>
          <a:spcPct val="20000"/>
        </a:spcBef>
        <a:spcAft>
          <a:spcPct val="0"/>
        </a:spcAft>
        <a:buClr>
          <a:srgbClr val="668F66"/>
        </a:buClr>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rgbClr val="668F66"/>
        </a:buClr>
        <a:buChar char="–"/>
        <a:defRPr sz="2400">
          <a:solidFill>
            <a:schemeClr val="tx1"/>
          </a:solidFill>
          <a:latin typeface="+mn-lt"/>
        </a:defRPr>
      </a:lvl2pPr>
      <a:lvl3pPr marL="1143000" indent="-228600" algn="l" rtl="0" eaLnBrk="1" fontAlgn="base" hangingPunct="1">
        <a:spcBef>
          <a:spcPct val="20000"/>
        </a:spcBef>
        <a:spcAft>
          <a:spcPct val="0"/>
        </a:spcAft>
        <a:buClr>
          <a:srgbClr val="668F66"/>
        </a:buClr>
        <a:buChar char="•"/>
        <a:defRPr sz="2000">
          <a:solidFill>
            <a:schemeClr val="tx1"/>
          </a:solidFill>
          <a:latin typeface="+mn-lt"/>
        </a:defRPr>
      </a:lvl3pPr>
      <a:lvl4pPr marL="1600200" indent="-228600" algn="l" rtl="0" eaLnBrk="1" fontAlgn="base" hangingPunct="1">
        <a:spcBef>
          <a:spcPct val="20000"/>
        </a:spcBef>
        <a:spcAft>
          <a:spcPct val="0"/>
        </a:spcAft>
        <a:buClr>
          <a:srgbClr val="668F66"/>
        </a:buClr>
        <a:buChar char="–"/>
        <a:defRPr sz="1800">
          <a:solidFill>
            <a:schemeClr val="tx1"/>
          </a:solidFill>
          <a:latin typeface="+mn-lt"/>
        </a:defRPr>
      </a:lvl4pPr>
      <a:lvl5pPr marL="2057400" indent="-228600" algn="l" rtl="0" eaLnBrk="1" fontAlgn="base" hangingPunct="1">
        <a:spcBef>
          <a:spcPct val="20000"/>
        </a:spcBef>
        <a:spcAft>
          <a:spcPct val="0"/>
        </a:spcAft>
        <a:buClr>
          <a:srgbClr val="668F66"/>
        </a:buClr>
        <a:buChar char="»"/>
        <a:defRPr sz="1600">
          <a:solidFill>
            <a:schemeClr val="tx1"/>
          </a:solidFill>
          <a:latin typeface="+mn-lt"/>
        </a:defRPr>
      </a:lvl5pPr>
      <a:lvl6pPr marL="2514600" indent="-228600" algn="l" rtl="0" eaLnBrk="1" fontAlgn="base" hangingPunct="1">
        <a:spcBef>
          <a:spcPct val="20000"/>
        </a:spcBef>
        <a:spcAft>
          <a:spcPct val="0"/>
        </a:spcAft>
        <a:buClr>
          <a:srgbClr val="668F66"/>
        </a:buClr>
        <a:buChar char="»"/>
        <a:defRPr sz="2000">
          <a:solidFill>
            <a:schemeClr val="tx1"/>
          </a:solidFill>
          <a:latin typeface="+mn-lt"/>
        </a:defRPr>
      </a:lvl6pPr>
      <a:lvl7pPr marL="2971800" indent="-228600" algn="l" rtl="0" eaLnBrk="1" fontAlgn="base" hangingPunct="1">
        <a:spcBef>
          <a:spcPct val="20000"/>
        </a:spcBef>
        <a:spcAft>
          <a:spcPct val="0"/>
        </a:spcAft>
        <a:buClr>
          <a:srgbClr val="668F66"/>
        </a:buClr>
        <a:buChar char="»"/>
        <a:defRPr sz="2000">
          <a:solidFill>
            <a:schemeClr val="tx1"/>
          </a:solidFill>
          <a:latin typeface="+mn-lt"/>
        </a:defRPr>
      </a:lvl7pPr>
      <a:lvl8pPr marL="3429000" indent="-228600" algn="l" rtl="0" eaLnBrk="1" fontAlgn="base" hangingPunct="1">
        <a:spcBef>
          <a:spcPct val="20000"/>
        </a:spcBef>
        <a:spcAft>
          <a:spcPct val="0"/>
        </a:spcAft>
        <a:buClr>
          <a:srgbClr val="668F66"/>
        </a:buClr>
        <a:buChar char="»"/>
        <a:defRPr sz="2000">
          <a:solidFill>
            <a:schemeClr val="tx1"/>
          </a:solidFill>
          <a:latin typeface="+mn-lt"/>
        </a:defRPr>
      </a:lvl8pPr>
      <a:lvl9pPr marL="3886200" indent="-228600" algn="l" rtl="0" eaLnBrk="1" fontAlgn="base" hangingPunct="1">
        <a:spcBef>
          <a:spcPct val="20000"/>
        </a:spcBef>
        <a:spcAft>
          <a:spcPct val="0"/>
        </a:spcAft>
        <a:buClr>
          <a:srgbClr val="668F66"/>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hyperlink" Target="http://making-security-measurable.1364806.n2.nabble.com/oval-object-criteria-tp4931198.html"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Security Automation Developer Days</a:t>
            </a:r>
            <a:endParaRPr lang="en-US" dirty="0"/>
          </a:p>
        </p:txBody>
      </p:sp>
      <p:sp>
        <p:nvSpPr>
          <p:cNvPr id="3" name="Subtitle 2"/>
          <p:cNvSpPr>
            <a:spLocks noGrp="1"/>
          </p:cNvSpPr>
          <p:nvPr>
            <p:ph type="subTitle" idx="1"/>
          </p:nvPr>
        </p:nvSpPr>
        <p:spPr/>
        <p:txBody>
          <a:bodyPr/>
          <a:lstStyle/>
          <a:p>
            <a:r>
              <a:rPr lang="en-US" dirty="0" smtClean="0"/>
              <a:t>June 14, 2010</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Last Year’s Topics (6)</a:t>
            </a:r>
          </a:p>
        </p:txBody>
      </p:sp>
      <p:sp>
        <p:nvSpPr>
          <p:cNvPr id="3" name="Content Placeholder 2"/>
          <p:cNvSpPr>
            <a:spLocks noGrp="1"/>
          </p:cNvSpPr>
          <p:nvPr>
            <p:ph idx="1"/>
          </p:nvPr>
        </p:nvSpPr>
        <p:spPr>
          <a:xfrm>
            <a:off x="457200" y="1447800"/>
            <a:ext cx="8534400" cy="4581621"/>
          </a:xfrm>
        </p:spPr>
        <p:txBody>
          <a:bodyPr/>
          <a:lstStyle/>
          <a:p>
            <a:r>
              <a:rPr lang="en-US" dirty="0" smtClean="0"/>
              <a:t>Supporting N-</a:t>
            </a:r>
            <a:r>
              <a:rPr lang="en-US" dirty="0" err="1" smtClean="0"/>
              <a:t>Tuples</a:t>
            </a:r>
            <a:r>
              <a:rPr lang="en-US" dirty="0" smtClean="0"/>
              <a:t> in OVAL</a:t>
            </a:r>
          </a:p>
          <a:p>
            <a:pPr lvl="1"/>
            <a:r>
              <a:rPr lang="en-US" dirty="0" smtClean="0"/>
              <a:t>Introduced the 'record' </a:t>
            </a:r>
            <a:r>
              <a:rPr lang="en-US" dirty="0" err="1" smtClean="0"/>
              <a:t>datatype</a:t>
            </a:r>
            <a:r>
              <a:rPr lang="en-US" dirty="0" smtClean="0"/>
              <a:t> in version 5.7.</a:t>
            </a:r>
          </a:p>
          <a:p>
            <a:pPr>
              <a:buNone/>
            </a:pPr>
            <a:endParaRPr lang="en-US" sz="600" dirty="0" smtClean="0"/>
          </a:p>
          <a:p>
            <a:pPr lvl="1">
              <a:buNone/>
            </a:pPr>
            <a:r>
              <a:rPr lang="en-US" sz="1600" b="1" dirty="0" smtClean="0"/>
              <a:t>WQL - SELECT Name, </a:t>
            </a:r>
            <a:r>
              <a:rPr lang="en-US" sz="1600" b="1" dirty="0" err="1" smtClean="0"/>
              <a:t>ScreenSaverTimeOut</a:t>
            </a:r>
            <a:r>
              <a:rPr lang="en-US" sz="1600" b="1" dirty="0" smtClean="0"/>
              <a:t> FROM Win32_Desktop;</a:t>
            </a:r>
            <a:endParaRPr lang="en-US" sz="1050" b="1" dirty="0" smtClean="0">
              <a:solidFill>
                <a:srgbClr val="000096"/>
              </a:solidFill>
            </a:endParaRPr>
          </a:p>
          <a:p>
            <a:pPr marL="742950" lvl="2" indent="-342900">
              <a:buNone/>
            </a:pPr>
            <a:r>
              <a:rPr lang="en-US" sz="1200" dirty="0" smtClean="0">
                <a:solidFill>
                  <a:schemeClr val="bg1">
                    <a:lumMod val="65000"/>
                  </a:schemeClr>
                </a:solidFill>
              </a:rPr>
              <a:t>&lt;wmi57_item id="oval:sample:ste:2" operator="AND" version="1" </a:t>
            </a:r>
            <a:r>
              <a:rPr lang="en-US" sz="1200" dirty="0" err="1" smtClean="0">
                <a:solidFill>
                  <a:schemeClr val="bg1">
                    <a:lumMod val="65000"/>
                  </a:schemeClr>
                </a:solidFill>
              </a:rPr>
              <a:t>xmlns</a:t>
            </a:r>
            <a:r>
              <a:rPr lang="en-US" sz="1200" dirty="0" smtClean="0">
                <a:solidFill>
                  <a:schemeClr val="bg1">
                    <a:lumMod val="65000"/>
                  </a:schemeClr>
                </a:solidFill>
              </a:rPr>
              <a:t>=“…“&gt;</a:t>
            </a:r>
          </a:p>
          <a:p>
            <a:pPr marL="742950" lvl="2" indent="-342900">
              <a:buNone/>
            </a:pPr>
            <a:r>
              <a:rPr lang="en-US" sz="1600" b="1" dirty="0" smtClean="0">
                <a:solidFill>
                  <a:srgbClr val="000096"/>
                </a:solidFill>
              </a:rPr>
              <a:t>    &lt;result</a:t>
            </a:r>
            <a:r>
              <a:rPr lang="en-US" sz="1600" b="1" dirty="0" smtClean="0">
                <a:solidFill>
                  <a:srgbClr val="F5844C"/>
                </a:solidFill>
              </a:rPr>
              <a:t> </a:t>
            </a:r>
            <a:r>
              <a:rPr lang="en-US" sz="1600" b="1" dirty="0" err="1" smtClean="0">
                <a:solidFill>
                  <a:srgbClr val="F5844C"/>
                </a:solidFill>
              </a:rPr>
              <a:t>datatype</a:t>
            </a:r>
            <a:r>
              <a:rPr lang="en-US" sz="1600" b="1" dirty="0" smtClean="0">
                <a:solidFill>
                  <a:srgbClr val="FF8040"/>
                </a:solidFill>
              </a:rPr>
              <a:t>=</a:t>
            </a:r>
            <a:r>
              <a:rPr lang="en-US" sz="1600" b="1" dirty="0" smtClean="0">
                <a:solidFill>
                  <a:srgbClr val="993300"/>
                </a:solidFill>
              </a:rPr>
              <a:t>"record"</a:t>
            </a:r>
            <a:r>
              <a:rPr lang="en-US" sz="1600" b="1" dirty="0" smtClean="0">
                <a:solidFill>
                  <a:srgbClr val="000096"/>
                </a:solidFill>
              </a:rPr>
              <a:t>&gt;</a:t>
            </a:r>
            <a:r>
              <a:rPr lang="en-US" sz="1600" b="1" dirty="0" smtClean="0">
                <a:solidFill>
                  <a:srgbClr val="000000"/>
                </a:solidFill>
              </a:rPr>
              <a:t/>
            </a:r>
            <a:br>
              <a:rPr lang="en-US" sz="1600" b="1" dirty="0" smtClean="0">
                <a:solidFill>
                  <a:srgbClr val="000000"/>
                </a:solidFill>
              </a:rPr>
            </a:br>
            <a:r>
              <a:rPr lang="en-US" sz="1600" b="1" dirty="0" smtClean="0">
                <a:solidFill>
                  <a:srgbClr val="000000"/>
                </a:solidFill>
              </a:rPr>
              <a:t>    </a:t>
            </a:r>
            <a:r>
              <a:rPr lang="en-US" sz="1600" b="1" dirty="0" smtClean="0">
                <a:solidFill>
                  <a:srgbClr val="000096"/>
                </a:solidFill>
              </a:rPr>
              <a:t>&lt;oval-</a:t>
            </a:r>
            <a:r>
              <a:rPr lang="en-US" sz="1600" b="1" dirty="0" err="1" smtClean="0">
                <a:solidFill>
                  <a:srgbClr val="000096"/>
                </a:solidFill>
              </a:rPr>
              <a:t>sc:field</a:t>
            </a:r>
            <a:r>
              <a:rPr lang="en-US" sz="1600" b="1" dirty="0" smtClean="0">
                <a:solidFill>
                  <a:srgbClr val="F5844C"/>
                </a:solidFill>
              </a:rPr>
              <a:t> name</a:t>
            </a:r>
            <a:r>
              <a:rPr lang="en-US" sz="1600" b="1" dirty="0" smtClean="0">
                <a:solidFill>
                  <a:srgbClr val="FF8040"/>
                </a:solidFill>
              </a:rPr>
              <a:t>=</a:t>
            </a:r>
            <a:r>
              <a:rPr lang="en-US" sz="1600" b="1" dirty="0" smtClean="0">
                <a:solidFill>
                  <a:srgbClr val="993300"/>
                </a:solidFill>
              </a:rPr>
              <a:t>"name"</a:t>
            </a:r>
            <a:r>
              <a:rPr lang="en-US" sz="1600" b="1" dirty="0" smtClean="0">
                <a:solidFill>
                  <a:srgbClr val="F5844C"/>
                </a:solidFill>
              </a:rPr>
              <a:t> </a:t>
            </a:r>
            <a:r>
              <a:rPr lang="en-US" sz="1600" b="1" dirty="0" err="1" smtClean="0">
                <a:solidFill>
                  <a:srgbClr val="F5844C"/>
                </a:solidFill>
              </a:rPr>
              <a:t>datatype</a:t>
            </a:r>
            <a:r>
              <a:rPr lang="en-US" sz="1600" b="1" dirty="0" smtClean="0">
                <a:solidFill>
                  <a:srgbClr val="FF8040"/>
                </a:solidFill>
              </a:rPr>
              <a:t>=</a:t>
            </a:r>
            <a:r>
              <a:rPr lang="en-US" sz="1600" b="1" dirty="0" smtClean="0">
                <a:solidFill>
                  <a:srgbClr val="993300"/>
                </a:solidFill>
              </a:rPr>
              <a:t>"string"</a:t>
            </a:r>
            <a:r>
              <a:rPr lang="en-US" sz="1600" b="1" dirty="0" smtClean="0">
                <a:solidFill>
                  <a:srgbClr val="000096"/>
                </a:solidFill>
              </a:rPr>
              <a:t>&gt;</a:t>
            </a:r>
            <a:r>
              <a:rPr lang="en-US" sz="1600" b="1" dirty="0" smtClean="0">
                <a:solidFill>
                  <a:srgbClr val="000000"/>
                </a:solidFill>
              </a:rPr>
              <a:t>user1</a:t>
            </a:r>
            <a:r>
              <a:rPr lang="en-US" sz="1600" b="1" dirty="0" smtClean="0">
                <a:solidFill>
                  <a:srgbClr val="000096"/>
                </a:solidFill>
              </a:rPr>
              <a:t>&lt;/oval-</a:t>
            </a:r>
            <a:r>
              <a:rPr lang="en-US" sz="1600" b="1" dirty="0" err="1" smtClean="0">
                <a:solidFill>
                  <a:srgbClr val="000096"/>
                </a:solidFill>
              </a:rPr>
              <a:t>sc:field</a:t>
            </a:r>
            <a:r>
              <a:rPr lang="en-US" sz="1600" b="1" dirty="0" smtClean="0">
                <a:solidFill>
                  <a:srgbClr val="000096"/>
                </a:solidFill>
              </a:rPr>
              <a:t>&gt;</a:t>
            </a:r>
            <a:r>
              <a:rPr lang="en-US" sz="1600" b="1" dirty="0" smtClean="0">
                <a:solidFill>
                  <a:srgbClr val="000000"/>
                </a:solidFill>
              </a:rPr>
              <a:t/>
            </a:r>
            <a:br>
              <a:rPr lang="en-US" sz="1600" b="1" dirty="0" smtClean="0">
                <a:solidFill>
                  <a:srgbClr val="000000"/>
                </a:solidFill>
              </a:rPr>
            </a:br>
            <a:r>
              <a:rPr lang="en-US" sz="1600" b="1" dirty="0" smtClean="0">
                <a:solidFill>
                  <a:srgbClr val="000000"/>
                </a:solidFill>
              </a:rPr>
              <a:t>    </a:t>
            </a:r>
            <a:r>
              <a:rPr lang="en-US" sz="1600" b="1" dirty="0" smtClean="0">
                <a:solidFill>
                  <a:srgbClr val="000096"/>
                </a:solidFill>
              </a:rPr>
              <a:t>&lt;oval-</a:t>
            </a:r>
            <a:r>
              <a:rPr lang="en-US" sz="1600" b="1" dirty="0" err="1" smtClean="0">
                <a:solidFill>
                  <a:srgbClr val="000096"/>
                </a:solidFill>
              </a:rPr>
              <a:t>sc:field</a:t>
            </a:r>
            <a:r>
              <a:rPr lang="en-US" sz="1600" b="1" dirty="0" smtClean="0">
                <a:solidFill>
                  <a:srgbClr val="F5844C"/>
                </a:solidFill>
              </a:rPr>
              <a:t> name</a:t>
            </a:r>
            <a:r>
              <a:rPr lang="en-US" sz="1600" b="1" dirty="0" smtClean="0">
                <a:solidFill>
                  <a:srgbClr val="FF8040"/>
                </a:solidFill>
              </a:rPr>
              <a:t>=</a:t>
            </a:r>
            <a:r>
              <a:rPr lang="en-US" sz="1600" b="1" dirty="0" smtClean="0">
                <a:solidFill>
                  <a:srgbClr val="993300"/>
                </a:solidFill>
              </a:rPr>
              <a:t>"</a:t>
            </a:r>
            <a:r>
              <a:rPr lang="en-US" sz="1600" b="1" dirty="0" err="1" smtClean="0">
                <a:solidFill>
                  <a:srgbClr val="993300"/>
                </a:solidFill>
              </a:rPr>
              <a:t>screensavertimeout</a:t>
            </a:r>
            <a:r>
              <a:rPr lang="en-US" sz="1600" b="1" dirty="0" smtClean="0">
                <a:solidFill>
                  <a:srgbClr val="993300"/>
                </a:solidFill>
              </a:rPr>
              <a:t>"</a:t>
            </a:r>
            <a:r>
              <a:rPr lang="en-US" sz="1600" b="1" dirty="0" smtClean="0">
                <a:solidFill>
                  <a:srgbClr val="F5844C"/>
                </a:solidFill>
              </a:rPr>
              <a:t> </a:t>
            </a:r>
            <a:r>
              <a:rPr lang="en-US" sz="1600" b="1" dirty="0" err="1" smtClean="0">
                <a:solidFill>
                  <a:srgbClr val="F5844C"/>
                </a:solidFill>
              </a:rPr>
              <a:t>datatype</a:t>
            </a:r>
            <a:r>
              <a:rPr lang="en-US" sz="1600" b="1" dirty="0" smtClean="0">
                <a:solidFill>
                  <a:srgbClr val="FF8040"/>
                </a:solidFill>
              </a:rPr>
              <a:t>=</a:t>
            </a:r>
            <a:r>
              <a:rPr lang="en-US" sz="1600" b="1" dirty="0" smtClean="0">
                <a:solidFill>
                  <a:srgbClr val="993300"/>
                </a:solidFill>
              </a:rPr>
              <a:t>"</a:t>
            </a:r>
            <a:r>
              <a:rPr lang="en-US" sz="1600" b="1" dirty="0" err="1" smtClean="0">
                <a:solidFill>
                  <a:srgbClr val="993300"/>
                </a:solidFill>
              </a:rPr>
              <a:t>int</a:t>
            </a:r>
            <a:r>
              <a:rPr lang="en-US" sz="1600" b="1" dirty="0" smtClean="0">
                <a:solidFill>
                  <a:srgbClr val="993300"/>
                </a:solidFill>
              </a:rPr>
              <a:t>"</a:t>
            </a:r>
            <a:r>
              <a:rPr lang="en-US" sz="1600" b="1" dirty="0" smtClean="0">
                <a:solidFill>
                  <a:srgbClr val="000096"/>
                </a:solidFill>
              </a:rPr>
              <a:t>&gt;</a:t>
            </a:r>
            <a:r>
              <a:rPr lang="en-US" sz="1600" b="1" dirty="0" smtClean="0">
                <a:solidFill>
                  <a:srgbClr val="000000"/>
                </a:solidFill>
              </a:rPr>
              <a:t>900</a:t>
            </a:r>
            <a:r>
              <a:rPr lang="en-US" sz="1600" b="1" dirty="0" smtClean="0">
                <a:solidFill>
                  <a:srgbClr val="000096"/>
                </a:solidFill>
              </a:rPr>
              <a:t>&lt;/oval-</a:t>
            </a:r>
            <a:r>
              <a:rPr lang="en-US" sz="1600" b="1" dirty="0" err="1" smtClean="0">
                <a:solidFill>
                  <a:srgbClr val="000096"/>
                </a:solidFill>
              </a:rPr>
              <a:t>sc:field</a:t>
            </a:r>
            <a:r>
              <a:rPr lang="en-US" sz="1600" b="1" dirty="0" smtClean="0">
                <a:solidFill>
                  <a:srgbClr val="000096"/>
                </a:solidFill>
              </a:rPr>
              <a:t>&gt;</a:t>
            </a:r>
            <a:endParaRPr lang="en-US" sz="1600" b="1" dirty="0" smtClean="0">
              <a:solidFill>
                <a:srgbClr val="000000"/>
              </a:solidFill>
            </a:endParaRPr>
          </a:p>
          <a:p>
            <a:pPr marL="742950" lvl="2" indent="-342900">
              <a:buNone/>
            </a:pPr>
            <a:r>
              <a:rPr lang="en-US" sz="1600" b="1" dirty="0" smtClean="0">
                <a:solidFill>
                  <a:srgbClr val="000000"/>
                </a:solidFill>
              </a:rPr>
              <a:t>   </a:t>
            </a:r>
            <a:r>
              <a:rPr lang="en-US" sz="1600" b="1" dirty="0" smtClean="0">
                <a:solidFill>
                  <a:srgbClr val="000096"/>
                </a:solidFill>
              </a:rPr>
              <a:t>&lt;/result&gt;</a:t>
            </a:r>
          </a:p>
          <a:p>
            <a:pPr marL="742950" lvl="2" indent="-342900">
              <a:buNone/>
            </a:pPr>
            <a:r>
              <a:rPr lang="en-US" sz="1200" dirty="0" smtClean="0">
                <a:solidFill>
                  <a:schemeClr val="bg1">
                    <a:lumMod val="65000"/>
                  </a:schemeClr>
                </a:solidFill>
              </a:rPr>
              <a:t>&lt;/</a:t>
            </a:r>
            <a:r>
              <a:rPr lang="en-US" sz="1200" dirty="0" err="1" smtClean="0">
                <a:solidFill>
                  <a:schemeClr val="bg1">
                    <a:lumMod val="65000"/>
                  </a:schemeClr>
                </a:solidFill>
              </a:rPr>
              <a:t>wmi_state</a:t>
            </a:r>
            <a:r>
              <a:rPr lang="en-US" sz="1200" dirty="0" smtClean="0">
                <a:solidFill>
                  <a:schemeClr val="bg1">
                    <a:lumMod val="65000"/>
                  </a:schemeClr>
                </a:solidFill>
              </a:rPr>
              <a:t>&gt;</a:t>
            </a:r>
          </a:p>
          <a:p>
            <a:pPr marL="342900" lvl="1" indent="-342900">
              <a:buNone/>
            </a:pPr>
            <a:endParaRPr lang="en-US" sz="1200" dirty="0" smtClean="0">
              <a:solidFill>
                <a:schemeClr val="bg1">
                  <a:lumMod val="65000"/>
                </a:schemeClr>
              </a:solidFill>
            </a:endParaRPr>
          </a:p>
          <a:p>
            <a:pPr lvl="1"/>
            <a:r>
              <a:rPr lang="en-US" dirty="0" smtClean="0"/>
              <a:t>Created new versions of applicable tests to utilize the new </a:t>
            </a:r>
            <a:r>
              <a:rPr lang="en-US" dirty="0" err="1" smtClean="0"/>
              <a:t>datatype</a:t>
            </a:r>
            <a:r>
              <a:rPr lang="en-US" dirty="0" smtClean="0"/>
              <a:t>.</a:t>
            </a:r>
          </a:p>
          <a:p>
            <a:pPr lvl="1"/>
            <a:r>
              <a:rPr lang="en-US" dirty="0" smtClean="0"/>
              <a:t>Still need to consider records of records and records as variable values.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Last Year’s Topics (7)</a:t>
            </a:r>
          </a:p>
        </p:txBody>
      </p:sp>
      <p:sp>
        <p:nvSpPr>
          <p:cNvPr id="3" name="Content Placeholder 2"/>
          <p:cNvSpPr>
            <a:spLocks noGrp="1"/>
          </p:cNvSpPr>
          <p:nvPr>
            <p:ph idx="1"/>
          </p:nvPr>
        </p:nvSpPr>
        <p:spPr>
          <a:xfrm>
            <a:off x="457200" y="1447800"/>
            <a:ext cx="8686800" cy="4581621"/>
          </a:xfrm>
        </p:spPr>
        <p:txBody>
          <a:bodyPr/>
          <a:lstStyle/>
          <a:p>
            <a:r>
              <a:rPr lang="en-US" dirty="0" smtClean="0"/>
              <a:t>Pattern match on enumerations</a:t>
            </a:r>
          </a:p>
          <a:p>
            <a:pPr lvl="1"/>
            <a:endParaRPr lang="en-US" dirty="0" smtClean="0"/>
          </a:p>
          <a:p>
            <a:pPr lvl="1"/>
            <a:r>
              <a:rPr lang="en-US" dirty="0" smtClean="0"/>
              <a:t>As of version 5.6 all schema documentation has been updated to allow the use of the pattern match operation on entities that are normally restricted to a set of enumerated values.</a:t>
            </a:r>
          </a:p>
          <a:p>
            <a:pPr lvl="1"/>
            <a:endParaRPr lang="en-US" dirty="0" smtClean="0"/>
          </a:p>
          <a:p>
            <a:pPr lvl="1"/>
            <a:r>
              <a:rPr lang="en-US" dirty="0" smtClean="0"/>
              <a:t>Due to the restriction on element values the regular expression must be supplied via a variable reference.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Last Year’s Topics (8)</a:t>
            </a:r>
          </a:p>
        </p:txBody>
      </p:sp>
      <p:sp>
        <p:nvSpPr>
          <p:cNvPr id="3" name="Content Placeholder 2"/>
          <p:cNvSpPr>
            <a:spLocks noGrp="1"/>
          </p:cNvSpPr>
          <p:nvPr>
            <p:ph idx="1"/>
          </p:nvPr>
        </p:nvSpPr>
        <p:spPr>
          <a:xfrm>
            <a:off x="457200" y="1447800"/>
            <a:ext cx="8686800" cy="4581621"/>
          </a:xfrm>
        </p:spPr>
        <p:txBody>
          <a:bodyPr/>
          <a:lstStyle/>
          <a:p>
            <a:r>
              <a:rPr lang="en-US" dirty="0" smtClean="0"/>
              <a:t>Tests reference multiple states</a:t>
            </a:r>
          </a:p>
          <a:p>
            <a:pPr lvl="1"/>
            <a:endParaRPr lang="en-US" dirty="0" smtClean="0"/>
          </a:p>
          <a:p>
            <a:pPr lvl="1"/>
            <a:r>
              <a:rPr lang="en-US" dirty="0" smtClean="0"/>
              <a:t>As of Version 5.6 a test may reference 0 – N states.</a:t>
            </a:r>
          </a:p>
          <a:p>
            <a:pPr lvl="1"/>
            <a:endParaRPr lang="en-US" dirty="0" smtClean="0"/>
          </a:p>
          <a:p>
            <a:pPr lvl="1"/>
            <a:r>
              <a:rPr lang="en-US" dirty="0" smtClean="0"/>
              <a:t>In use in the OVAL Repository.</a:t>
            </a:r>
          </a:p>
          <a:p>
            <a:pPr lvl="1"/>
            <a:endParaRPr lang="en-US" dirty="0" smtClean="0"/>
          </a:p>
          <a:p>
            <a:pPr lvl="1"/>
            <a:r>
              <a:rPr lang="en-US" dirty="0" smtClean="0"/>
              <a:t>Simplifies complex tests.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Last Year’s Topics (9)</a:t>
            </a:r>
          </a:p>
        </p:txBody>
      </p:sp>
      <p:sp>
        <p:nvSpPr>
          <p:cNvPr id="3" name="Content Placeholder 2"/>
          <p:cNvSpPr>
            <a:spLocks noGrp="1"/>
          </p:cNvSpPr>
          <p:nvPr>
            <p:ph idx="1"/>
          </p:nvPr>
        </p:nvSpPr>
        <p:spPr>
          <a:xfrm>
            <a:off x="457200" y="1447800"/>
            <a:ext cx="8686800" cy="4581621"/>
          </a:xfrm>
        </p:spPr>
        <p:txBody>
          <a:bodyPr/>
          <a:lstStyle/>
          <a:p>
            <a:r>
              <a:rPr lang="en-US" dirty="0" smtClean="0"/>
              <a:t>Introduce PCRE based pattern matches</a:t>
            </a:r>
          </a:p>
          <a:p>
            <a:pPr lvl="1"/>
            <a:endParaRPr lang="en-US" dirty="0" smtClean="0"/>
          </a:p>
          <a:p>
            <a:pPr lvl="1"/>
            <a:r>
              <a:rPr lang="en-US" dirty="0" smtClean="0"/>
              <a:t>Version 5.6 changed the supported regular expression syntax to PCRE with only minor exceptions. </a:t>
            </a:r>
          </a:p>
          <a:p>
            <a:pPr lvl="1"/>
            <a:endParaRPr lang="en-US" dirty="0" smtClean="0"/>
          </a:p>
          <a:p>
            <a:pPr lvl="1"/>
            <a:r>
              <a:rPr lang="en-US" dirty="0" smtClean="0"/>
              <a:t>Regular Expression Support document posted on the OVAL web site and referenced in schema documentation.</a:t>
            </a:r>
          </a:p>
          <a:p>
            <a:pPr lvl="1"/>
            <a:endParaRPr lang="en-US"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Last Year’s Topics (10)</a:t>
            </a:r>
          </a:p>
        </p:txBody>
      </p:sp>
      <p:sp>
        <p:nvSpPr>
          <p:cNvPr id="3" name="Content Placeholder 2"/>
          <p:cNvSpPr>
            <a:spLocks noGrp="1"/>
          </p:cNvSpPr>
          <p:nvPr>
            <p:ph idx="1"/>
          </p:nvPr>
        </p:nvSpPr>
        <p:spPr>
          <a:xfrm>
            <a:off x="304800" y="1447800"/>
            <a:ext cx="8915400" cy="4581621"/>
          </a:xfrm>
        </p:spPr>
        <p:txBody>
          <a:bodyPr/>
          <a:lstStyle/>
          <a:p>
            <a:r>
              <a:rPr lang="en-US" dirty="0" smtClean="0"/>
              <a:t>Emerging Use Case: </a:t>
            </a:r>
            <a:r>
              <a:rPr lang="en-US" i="1" dirty="0" smtClean="0"/>
              <a:t>“OVAL for System Inventory?”</a:t>
            </a:r>
            <a:endParaRPr lang="en-US" sz="3600" i="1" dirty="0" smtClean="0"/>
          </a:p>
          <a:p>
            <a:pPr lvl="1"/>
            <a:endParaRPr lang="en-US" dirty="0" smtClean="0"/>
          </a:p>
          <a:p>
            <a:pPr lvl="1"/>
            <a:r>
              <a:rPr lang="en-US" dirty="0" smtClean="0"/>
              <a:t>Ongoing work on “OVAL Reporting” based on last years feedback.</a:t>
            </a:r>
          </a:p>
          <a:p>
            <a:pPr lvl="2"/>
            <a:r>
              <a:rPr lang="en-US" dirty="0" smtClean="0"/>
              <a:t>Request for comments – Jan 5, 2010</a:t>
            </a:r>
          </a:p>
          <a:p>
            <a:pPr lvl="2"/>
            <a:r>
              <a:rPr lang="en-US" dirty="0" smtClean="0"/>
              <a:t>Draft schema release – April 14, 2010</a:t>
            </a:r>
          </a:p>
          <a:p>
            <a:pPr lvl="1"/>
            <a:endParaRPr lang="en-US" dirty="0" smtClean="0"/>
          </a:p>
          <a:p>
            <a:pPr lvl="1"/>
            <a:r>
              <a:rPr lang="en-US" dirty="0" smtClean="0"/>
              <a:t>Under consideration for inclusion in version 5.8</a:t>
            </a:r>
          </a:p>
          <a:p>
            <a:pPr lvl="2"/>
            <a:r>
              <a:rPr lang="en-US" dirty="0" smtClean="0"/>
              <a:t>Need community support and feedback.</a:t>
            </a:r>
          </a:p>
          <a:p>
            <a:pPr lvl="1"/>
            <a:endParaRPr lang="en-US" dirty="0" smtClean="0"/>
          </a:p>
          <a:p>
            <a:pPr lvl="1"/>
            <a:r>
              <a:rPr lang="en-US" dirty="0" smtClean="0"/>
              <a:t>More on this later…</a:t>
            </a:r>
          </a:p>
          <a:p>
            <a:pPr lvl="2"/>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Taming OVAL Results</a:t>
            </a:r>
            <a:endParaRPr lang="en-US" dirty="0"/>
          </a:p>
        </p:txBody>
      </p:sp>
      <p:sp>
        <p:nvSpPr>
          <p:cNvPr id="4" name="Subtitle 3"/>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Taming OVAL Results</a:t>
            </a:r>
            <a:endParaRPr lang="en-US" dirty="0"/>
          </a:p>
        </p:txBody>
      </p:sp>
      <p:sp>
        <p:nvSpPr>
          <p:cNvPr id="3" name="Content Placeholder 2"/>
          <p:cNvSpPr>
            <a:spLocks noGrp="1"/>
          </p:cNvSpPr>
          <p:nvPr>
            <p:ph idx="1"/>
          </p:nvPr>
        </p:nvSpPr>
        <p:spPr>
          <a:xfrm>
            <a:off x="533400" y="1600200"/>
            <a:ext cx="8001000" cy="4724400"/>
          </a:xfrm>
        </p:spPr>
        <p:txBody>
          <a:bodyPr/>
          <a:lstStyle/>
          <a:p>
            <a:pPr>
              <a:buNone/>
            </a:pPr>
            <a:r>
              <a:rPr lang="en-US" sz="3600" dirty="0" smtClean="0"/>
              <a:t>Smaller More Useful Result Sets</a:t>
            </a:r>
          </a:p>
          <a:p>
            <a:endParaRPr lang="en-US" dirty="0" smtClean="0"/>
          </a:p>
          <a:p>
            <a:r>
              <a:rPr lang="en-US" dirty="0" smtClean="0"/>
              <a:t>Feedback and requests for:</a:t>
            </a:r>
          </a:p>
          <a:p>
            <a:pPr lvl="1"/>
            <a:r>
              <a:rPr lang="en-US" dirty="0" smtClean="0"/>
              <a:t>more granular evaluation results</a:t>
            </a:r>
          </a:p>
          <a:p>
            <a:pPr lvl="1"/>
            <a:r>
              <a:rPr lang="en-US" dirty="0" smtClean="0"/>
              <a:t>results that scale to the enterprise</a:t>
            </a:r>
          </a:p>
          <a:p>
            <a:pPr lvl="1"/>
            <a:r>
              <a:rPr lang="en-US" dirty="0" smtClean="0"/>
              <a:t>results that include only the actionable information</a:t>
            </a:r>
          </a:p>
          <a:p>
            <a:pPr lvl="1"/>
            <a:r>
              <a:rPr lang="en-US" dirty="0" smtClean="0"/>
              <a:t>highlight the hidden data in OVAL Results</a:t>
            </a:r>
          </a:p>
          <a:p>
            <a:pPr lvl="1"/>
            <a:r>
              <a:rPr lang="en-US" dirty="0" smtClean="0"/>
              <a:t>… and maintain interoperability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mph" presetSubtype="2" fill="hold" nodeType="afterEffect">
                                  <p:stCondLst>
                                    <p:cond delay="0"/>
                                  </p:stCondLst>
                                  <p:childTnLst>
                                    <p:animClr clrSpc="rgb">
                                      <p:cBhvr override="childStyle">
                                        <p:cTn id="6" dur="500" fill="hold"/>
                                        <p:tgtEl>
                                          <p:spTgt spid="3">
                                            <p:txEl>
                                              <p:pRg st="3" end="3"/>
                                            </p:txEl>
                                          </p:spTgt>
                                        </p:tgtEl>
                                        <p:attrNameLst>
                                          <p:attrName>style.color</p:attrName>
                                        </p:attrNameLst>
                                      </p:cBhvr>
                                      <p:to>
                                        <a:srgbClr val="FF0000"/>
                                      </p:to>
                                    </p:animClr>
                                  </p:childTnLst>
                                </p:cTn>
                              </p:par>
                              <p:par>
                                <p:cTn id="7" presetID="5" presetClass="emph" presetSubtype="1" nodeType="withEffect">
                                  <p:stCondLst>
                                    <p:cond delay="0"/>
                                  </p:stCondLst>
                                  <p:childTnLst>
                                    <p:set>
                                      <p:cBhvr override="childStyle">
                                        <p:cTn id="8" dur="indefinite"/>
                                        <p:tgtEl>
                                          <p:spTgt spid="3">
                                            <p:txEl>
                                              <p:pRg st="3" end="3"/>
                                            </p:txEl>
                                          </p:spTgt>
                                        </p:tgtEl>
                                        <p:attrNameLst>
                                          <p:attrName>style.fontStyle</p:attrName>
                                        </p:attrNameLst>
                                      </p:cBhvr>
                                      <p:to>
                                        <p:strVal val="normal"/>
                                      </p:to>
                                    </p:set>
                                    <p:set>
                                      <p:cBhvr override="childStyle">
                                        <p:cTn id="9" dur="indefinite"/>
                                        <p:tgtEl>
                                          <p:spTgt spid="3">
                                            <p:txEl>
                                              <p:pRg st="3" end="3"/>
                                            </p:txEl>
                                          </p:spTgt>
                                        </p:tgtEl>
                                        <p:attrNameLst>
                                          <p:attrName>style.fontWeight</p:attrName>
                                        </p:attrNameLst>
                                      </p:cBhvr>
                                      <p:to>
                                        <p:strVal val="bold"/>
                                      </p:to>
                                    </p:set>
                                    <p:set>
                                      <p:cBhvr override="childStyle">
                                        <p:cTn id="10" dur="indefinite"/>
                                        <p:tgtEl>
                                          <p:spTgt spid="3">
                                            <p:txEl>
                                              <p:pRg st="3" end="3"/>
                                            </p:txEl>
                                          </p:spTgt>
                                        </p:tgtEl>
                                        <p:attrNameLst>
                                          <p:attrName>style.textDecorationUnderline</p:attrName>
                                        </p:attrNameLst>
                                      </p:cBhvr>
                                      <p:to>
                                        <p:strVal val="fals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274638"/>
            <a:ext cx="7315200" cy="944562"/>
          </a:xfrm>
        </p:spPr>
        <p:txBody>
          <a:bodyPr/>
          <a:lstStyle/>
          <a:p>
            <a:r>
              <a:rPr lang="en-US" dirty="0" smtClean="0"/>
              <a:t>More Granular Evaluation Results</a:t>
            </a:r>
            <a:endParaRPr lang="en-US" dirty="0"/>
          </a:p>
        </p:txBody>
      </p:sp>
      <p:sp>
        <p:nvSpPr>
          <p:cNvPr id="3" name="Content Placeholder 2"/>
          <p:cNvSpPr>
            <a:spLocks noGrp="1"/>
          </p:cNvSpPr>
          <p:nvPr>
            <p:ph idx="1"/>
          </p:nvPr>
        </p:nvSpPr>
        <p:spPr>
          <a:xfrm>
            <a:off x="457200" y="1524001"/>
            <a:ext cx="8534400" cy="4876800"/>
          </a:xfrm>
        </p:spPr>
        <p:txBody>
          <a:bodyPr>
            <a:noAutofit/>
          </a:bodyPr>
          <a:lstStyle/>
          <a:p>
            <a:pPr marL="0" indent="0">
              <a:spcBef>
                <a:spcPts val="0"/>
              </a:spcBef>
              <a:buNone/>
            </a:pPr>
            <a:r>
              <a:rPr lang="en-US" sz="2000" dirty="0" smtClean="0"/>
              <a:t>Feature Request: </a:t>
            </a:r>
            <a:r>
              <a:rPr lang="en-US" sz="2000" i="1" dirty="0" smtClean="0"/>
              <a:t>add capability to specify test result other than true, or false</a:t>
            </a:r>
          </a:p>
          <a:p>
            <a:pPr marL="0" indent="0">
              <a:spcBef>
                <a:spcPts val="0"/>
              </a:spcBef>
              <a:buNone/>
            </a:pPr>
            <a:endParaRPr lang="en-US" sz="2000" i="1" dirty="0" smtClean="0"/>
          </a:p>
          <a:p>
            <a:pPr marL="0" indent="0">
              <a:spcBef>
                <a:spcPts val="0"/>
              </a:spcBef>
              <a:buNone/>
            </a:pPr>
            <a:r>
              <a:rPr lang="en-US" sz="2000" dirty="0" smtClean="0"/>
              <a:t>Users would like OVAL Results to support the following examples:</a:t>
            </a:r>
          </a:p>
          <a:p>
            <a:pPr lvl="1"/>
            <a:r>
              <a:rPr lang="en-US" sz="1800" dirty="0" smtClean="0"/>
              <a:t>Verifying installed version of an application:</a:t>
            </a:r>
          </a:p>
          <a:p>
            <a:pPr lvl="2"/>
            <a:r>
              <a:rPr lang="en-US" sz="1600" dirty="0" smtClean="0">
                <a:latin typeface="Consolas" pitchFamily="49" charset="0"/>
              </a:rPr>
              <a:t>true</a:t>
            </a:r>
            <a:r>
              <a:rPr lang="en-US" sz="1600" dirty="0" smtClean="0"/>
              <a:t> – when application version 7 is installed in the system</a:t>
            </a:r>
          </a:p>
          <a:p>
            <a:pPr lvl="2"/>
            <a:r>
              <a:rPr lang="en-US" sz="1600" dirty="0" smtClean="0">
                <a:latin typeface="Consolas" pitchFamily="49" charset="0"/>
              </a:rPr>
              <a:t>false</a:t>
            </a:r>
            <a:r>
              <a:rPr lang="en-US" sz="1600" dirty="0" smtClean="0"/>
              <a:t> – when the version of application is not 7</a:t>
            </a:r>
          </a:p>
          <a:p>
            <a:pPr lvl="2"/>
            <a:r>
              <a:rPr lang="en-US" sz="1600" dirty="0" smtClean="0">
                <a:latin typeface="Consolas" pitchFamily="49" charset="0"/>
              </a:rPr>
              <a:t>not applicable </a:t>
            </a:r>
            <a:r>
              <a:rPr lang="en-US" sz="1600" dirty="0" smtClean="0"/>
              <a:t>– when the application is not installed</a:t>
            </a:r>
          </a:p>
          <a:p>
            <a:pPr lvl="4"/>
            <a:endParaRPr lang="en-US" sz="1200" dirty="0" smtClean="0"/>
          </a:p>
          <a:p>
            <a:pPr lvl="1"/>
            <a:r>
              <a:rPr lang="en-US" sz="1800" dirty="0" smtClean="0"/>
              <a:t>Verifying file permissions:</a:t>
            </a:r>
          </a:p>
          <a:p>
            <a:pPr lvl="2"/>
            <a:r>
              <a:rPr lang="en-US" sz="1600" dirty="0" smtClean="0">
                <a:latin typeface="Consolas" pitchFamily="49" charset="0"/>
              </a:rPr>
              <a:t>true</a:t>
            </a:r>
            <a:r>
              <a:rPr lang="en-US" sz="1600" dirty="0" smtClean="0"/>
              <a:t> – when the file exists and its access rights are properly configured</a:t>
            </a:r>
          </a:p>
          <a:p>
            <a:pPr lvl="2"/>
            <a:r>
              <a:rPr lang="en-US" sz="1600" dirty="0" smtClean="0">
                <a:latin typeface="Consolas" pitchFamily="49" charset="0"/>
              </a:rPr>
              <a:t>false</a:t>
            </a:r>
            <a:r>
              <a:rPr lang="en-US" sz="1600" dirty="0" smtClean="0"/>
              <a:t> – when the file exists and its access rights are not properly configured</a:t>
            </a:r>
          </a:p>
          <a:p>
            <a:pPr lvl="2"/>
            <a:r>
              <a:rPr lang="en-US" sz="1600" dirty="0" smtClean="0">
                <a:latin typeface="Consolas" pitchFamily="49" charset="0"/>
              </a:rPr>
              <a:t>not applicable </a:t>
            </a:r>
            <a:r>
              <a:rPr lang="en-US" sz="1600" dirty="0" smtClean="0"/>
              <a:t>– when the file does not exist</a:t>
            </a:r>
          </a:p>
          <a:p>
            <a:pPr lvl="2"/>
            <a:endParaRPr lang="en-US" dirty="0" smtClean="0"/>
          </a:p>
          <a:p>
            <a:pPr marL="0" indent="0">
              <a:buNone/>
            </a:pPr>
            <a:r>
              <a:rPr lang="en-US" sz="2000" dirty="0" smtClean="0">
                <a:solidFill>
                  <a:srgbClr val="FF0000"/>
                </a:solidFill>
              </a:rPr>
              <a:t>Neither compliant nor noncompliant if the application or file does not exist.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3" end="13"/>
                                            </p:txEl>
                                          </p:spTgt>
                                        </p:tgtEl>
                                        <p:attrNameLst>
                                          <p:attrName>style.visibility</p:attrName>
                                        </p:attrNameLst>
                                      </p:cBhvr>
                                      <p:to>
                                        <p:strVal val="visible"/>
                                      </p:to>
                                    </p:set>
                                  </p:childTnLst>
                                </p:cTn>
                              </p:par>
                              <p:par>
                                <p:cTn id="7" presetID="3" presetClass="emph" presetSubtype="2" fill="hold" nodeType="withEffect">
                                  <p:stCondLst>
                                    <p:cond delay="0"/>
                                  </p:stCondLst>
                                  <p:childTnLst>
                                    <p:animClr clrSpc="rgb">
                                      <p:cBhvr override="childStyle">
                                        <p:cTn id="8" dur="500" fill="hold"/>
                                        <p:tgtEl>
                                          <p:spTgt spid="3">
                                            <p:txEl>
                                              <p:pRg st="6" end="6"/>
                                            </p:txEl>
                                          </p:spTgt>
                                        </p:tgtEl>
                                        <p:attrNameLst>
                                          <p:attrName>style.color</p:attrName>
                                        </p:attrNameLst>
                                      </p:cBhvr>
                                      <p:to>
                                        <a:srgbClr val="FF0000"/>
                                      </p:to>
                                    </p:animClr>
                                  </p:childTnLst>
                                </p:cTn>
                              </p:par>
                              <p:par>
                                <p:cTn id="9" presetID="3" presetClass="emph" presetSubtype="2" fill="hold" nodeType="withEffect">
                                  <p:stCondLst>
                                    <p:cond delay="0"/>
                                  </p:stCondLst>
                                  <p:childTnLst>
                                    <p:animClr clrSpc="rgb">
                                      <p:cBhvr override="childStyle">
                                        <p:cTn id="10" dur="500" fill="hold"/>
                                        <p:tgtEl>
                                          <p:spTgt spid="3">
                                            <p:txEl>
                                              <p:pRg st="11" end="11"/>
                                            </p:txEl>
                                          </p:spTgt>
                                        </p:tgtEl>
                                        <p:attrNameLst>
                                          <p:attrName>style.color</p:attrName>
                                        </p:attrNameLst>
                                      </p:cBhvr>
                                      <p:to>
                                        <a:srgbClr val="FF00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274638"/>
            <a:ext cx="7467600" cy="944562"/>
          </a:xfrm>
        </p:spPr>
        <p:txBody>
          <a:bodyPr/>
          <a:lstStyle/>
          <a:p>
            <a:r>
              <a:rPr lang="en-US" dirty="0" smtClean="0"/>
              <a:t>What are the result values?</a:t>
            </a:r>
            <a:endParaRPr lang="en-US" dirty="0"/>
          </a:p>
        </p:txBody>
      </p:sp>
      <p:sp>
        <p:nvSpPr>
          <p:cNvPr id="3" name="Content Placeholder 2"/>
          <p:cNvSpPr>
            <a:spLocks noGrp="1"/>
          </p:cNvSpPr>
          <p:nvPr>
            <p:ph idx="1"/>
          </p:nvPr>
        </p:nvSpPr>
        <p:spPr>
          <a:xfrm>
            <a:off x="457200" y="1524000"/>
            <a:ext cx="8001000" cy="4876800"/>
          </a:xfrm>
        </p:spPr>
        <p:txBody>
          <a:bodyPr>
            <a:normAutofit/>
          </a:bodyPr>
          <a:lstStyle/>
          <a:p>
            <a:pPr>
              <a:spcBef>
                <a:spcPts val="300"/>
              </a:spcBef>
            </a:pPr>
            <a:r>
              <a:rPr lang="en-US" sz="2000" dirty="0" smtClean="0">
                <a:latin typeface="Consolas" pitchFamily="49" charset="0"/>
              </a:rPr>
              <a:t>true</a:t>
            </a:r>
          </a:p>
          <a:p>
            <a:pPr lvl="1">
              <a:spcBef>
                <a:spcPts val="300"/>
              </a:spcBef>
            </a:pPr>
            <a:r>
              <a:rPr lang="en-US" sz="1600" dirty="0" smtClean="0"/>
              <a:t>the characteristics being evaluated match the information represented in the system characteristic file. </a:t>
            </a:r>
          </a:p>
          <a:p>
            <a:pPr>
              <a:spcBef>
                <a:spcPts val="300"/>
              </a:spcBef>
            </a:pPr>
            <a:r>
              <a:rPr lang="en-US" sz="2000" dirty="0" smtClean="0">
                <a:latin typeface="Consolas" pitchFamily="49" charset="0"/>
              </a:rPr>
              <a:t>false</a:t>
            </a:r>
          </a:p>
          <a:p>
            <a:pPr lvl="1">
              <a:spcBef>
                <a:spcPts val="300"/>
              </a:spcBef>
            </a:pPr>
            <a:r>
              <a:rPr lang="en-US" sz="1600" dirty="0" smtClean="0"/>
              <a:t>the characteristics being evaluated do not match the information represented in the system characteristic file.  </a:t>
            </a:r>
          </a:p>
          <a:p>
            <a:pPr>
              <a:spcBef>
                <a:spcPts val="300"/>
              </a:spcBef>
            </a:pPr>
            <a:r>
              <a:rPr lang="en-US" sz="2000" dirty="0" smtClean="0">
                <a:latin typeface="Consolas" pitchFamily="49" charset="0"/>
              </a:rPr>
              <a:t>unknown</a:t>
            </a:r>
          </a:p>
          <a:p>
            <a:pPr lvl="1">
              <a:spcBef>
                <a:spcPts val="300"/>
              </a:spcBef>
            </a:pPr>
            <a:r>
              <a:rPr lang="en-US" sz="1600" dirty="0" smtClean="0"/>
              <a:t>the characteristics being evaluated cannot be found in the system characteristic file. </a:t>
            </a:r>
          </a:p>
          <a:p>
            <a:pPr>
              <a:spcBef>
                <a:spcPts val="300"/>
              </a:spcBef>
            </a:pPr>
            <a:r>
              <a:rPr lang="en-US" sz="2000" dirty="0" smtClean="0">
                <a:latin typeface="Consolas" pitchFamily="49" charset="0"/>
              </a:rPr>
              <a:t>error</a:t>
            </a:r>
          </a:p>
          <a:p>
            <a:pPr lvl="1">
              <a:spcBef>
                <a:spcPts val="300"/>
              </a:spcBef>
            </a:pPr>
            <a:r>
              <a:rPr lang="en-US" sz="1600" dirty="0" smtClean="0"/>
              <a:t>the characteristics being evaluated exist in the system characteristic file but there was an error either collecting information or in performing analysis.</a:t>
            </a:r>
          </a:p>
          <a:p>
            <a:pPr>
              <a:spcBef>
                <a:spcPts val="300"/>
              </a:spcBef>
            </a:pPr>
            <a:r>
              <a:rPr lang="en-US" sz="2000" dirty="0" smtClean="0">
                <a:latin typeface="Consolas" pitchFamily="49" charset="0"/>
              </a:rPr>
              <a:t>not evaluated</a:t>
            </a:r>
          </a:p>
          <a:p>
            <a:pPr lvl="1">
              <a:spcBef>
                <a:spcPts val="300"/>
              </a:spcBef>
            </a:pPr>
            <a:r>
              <a:rPr lang="en-US" sz="1600" dirty="0" smtClean="0"/>
              <a:t>a choice was made not to evaluate the given definition or test. </a:t>
            </a:r>
          </a:p>
          <a:p>
            <a:pPr>
              <a:spcBef>
                <a:spcPts val="300"/>
              </a:spcBef>
            </a:pPr>
            <a:r>
              <a:rPr lang="en-US" sz="2000" dirty="0" smtClean="0">
                <a:latin typeface="Consolas" pitchFamily="49" charset="0"/>
              </a:rPr>
              <a:t>not applicable</a:t>
            </a:r>
          </a:p>
          <a:p>
            <a:pPr lvl="1">
              <a:spcBef>
                <a:spcPts val="300"/>
              </a:spcBef>
            </a:pPr>
            <a:r>
              <a:rPr lang="en-US" sz="1600" dirty="0" smtClean="0"/>
              <a:t>the definition or test being evaluated is not valid on the given platform.</a:t>
            </a:r>
            <a:endParaRPr lang="en-US" sz="16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does </a:t>
            </a:r>
            <a:r>
              <a:rPr lang="en-US" dirty="0" smtClean="0">
                <a:latin typeface="Consolas" pitchFamily="49" charset="0"/>
              </a:rPr>
              <a:t>'not applicable</a:t>
            </a:r>
            <a:r>
              <a:rPr lang="en-US" dirty="0" smtClean="0"/>
              <a:t>' really mean?</a:t>
            </a:r>
            <a:endParaRPr lang="en-US" dirty="0"/>
          </a:p>
        </p:txBody>
      </p:sp>
      <p:sp>
        <p:nvSpPr>
          <p:cNvPr id="6" name="Content Placeholder 5"/>
          <p:cNvSpPr>
            <a:spLocks noGrp="1"/>
          </p:cNvSpPr>
          <p:nvPr>
            <p:ph idx="1"/>
          </p:nvPr>
        </p:nvSpPr>
        <p:spPr>
          <a:xfrm>
            <a:off x="457200" y="3048000"/>
            <a:ext cx="8229600" cy="3352800"/>
          </a:xfrm>
        </p:spPr>
        <p:txBody>
          <a:bodyPr/>
          <a:lstStyle/>
          <a:p>
            <a:pPr>
              <a:spcBef>
                <a:spcPts val="0"/>
              </a:spcBef>
            </a:pPr>
            <a:r>
              <a:rPr lang="en-US" sz="2400" dirty="0" smtClean="0"/>
              <a:t>Allows a content author to logically combine criteria for multiple platforms.</a:t>
            </a:r>
          </a:p>
          <a:p>
            <a:pPr lvl="1">
              <a:spcBef>
                <a:spcPts val="0"/>
              </a:spcBef>
            </a:pPr>
            <a:r>
              <a:rPr lang="en-US" sz="2000" dirty="0" smtClean="0"/>
              <a:t>a vulnerability definition that applies to windows and </a:t>
            </a:r>
            <a:r>
              <a:rPr lang="en-US" sz="2000" dirty="0" err="1" smtClean="0"/>
              <a:t>linux</a:t>
            </a:r>
            <a:r>
              <a:rPr lang="en-US" sz="2000" dirty="0" smtClean="0"/>
              <a:t> can use the </a:t>
            </a:r>
            <a:r>
              <a:rPr lang="en-US" sz="2000" dirty="0" smtClean="0">
                <a:latin typeface="Consolas" pitchFamily="49" charset="0"/>
              </a:rPr>
              <a:t>&lt;</a:t>
            </a:r>
            <a:r>
              <a:rPr lang="en-US" sz="2000" dirty="0" err="1" smtClean="0">
                <a:latin typeface="Consolas" pitchFamily="49" charset="0"/>
              </a:rPr>
              <a:t>registry_test</a:t>
            </a:r>
            <a:r>
              <a:rPr lang="en-US" sz="2000" dirty="0" smtClean="0">
                <a:latin typeface="Consolas" pitchFamily="49" charset="0"/>
              </a:rPr>
              <a:t>/&gt;</a:t>
            </a:r>
            <a:r>
              <a:rPr lang="en-US" sz="2000" dirty="0" smtClean="0"/>
              <a:t> and the </a:t>
            </a:r>
            <a:r>
              <a:rPr lang="en-US" sz="2000" dirty="0" smtClean="0">
                <a:latin typeface="Consolas" pitchFamily="49" charset="0"/>
              </a:rPr>
              <a:t>&lt;</a:t>
            </a:r>
            <a:r>
              <a:rPr lang="en-US" sz="2000" dirty="0" err="1" smtClean="0">
                <a:latin typeface="Consolas" pitchFamily="49" charset="0"/>
              </a:rPr>
              <a:t>rpminfo_test</a:t>
            </a:r>
            <a:r>
              <a:rPr lang="en-US" sz="2000" dirty="0" smtClean="0">
                <a:latin typeface="Consolas" pitchFamily="49" charset="0"/>
              </a:rPr>
              <a:t>/&gt;</a:t>
            </a:r>
            <a:r>
              <a:rPr lang="en-US" sz="2000" dirty="0" smtClean="0"/>
              <a:t>.</a:t>
            </a:r>
            <a:endParaRPr lang="en-US" sz="1800" dirty="0" smtClean="0"/>
          </a:p>
          <a:p>
            <a:pPr>
              <a:spcBef>
                <a:spcPts val="0"/>
              </a:spcBef>
            </a:pPr>
            <a:endParaRPr lang="en-US" sz="2400" dirty="0" smtClean="0">
              <a:latin typeface="Consolas" pitchFamily="49" charset="0"/>
            </a:endParaRPr>
          </a:p>
          <a:p>
            <a:pPr>
              <a:spcBef>
                <a:spcPts val="0"/>
              </a:spcBef>
            </a:pPr>
            <a:r>
              <a:rPr lang="en-US" sz="2400" dirty="0" smtClean="0">
                <a:latin typeface="Consolas" pitchFamily="49" charset="0"/>
              </a:rPr>
              <a:t>not applicable</a:t>
            </a:r>
            <a:r>
              <a:rPr lang="en-US" sz="2400" dirty="0" smtClean="0"/>
              <a:t> results are </a:t>
            </a:r>
            <a:r>
              <a:rPr lang="en-US" sz="2400" dirty="0" smtClean="0">
                <a:solidFill>
                  <a:srgbClr val="FF0000"/>
                </a:solidFill>
              </a:rPr>
              <a:t>not considered </a:t>
            </a:r>
            <a:r>
              <a:rPr lang="en-US" sz="2400" dirty="0" smtClean="0"/>
              <a:t>when determining an aggregate result.</a:t>
            </a:r>
          </a:p>
          <a:p>
            <a:pPr lvl="1">
              <a:spcBef>
                <a:spcPts val="0"/>
              </a:spcBef>
            </a:pPr>
            <a:r>
              <a:rPr lang="en-US" sz="2000" dirty="0" smtClean="0">
                <a:latin typeface="Consolas" pitchFamily="49" charset="0"/>
              </a:rPr>
              <a:t>false AND not applicable ==&gt; false</a:t>
            </a:r>
          </a:p>
          <a:p>
            <a:pPr lvl="1">
              <a:spcBef>
                <a:spcPts val="0"/>
              </a:spcBef>
            </a:pPr>
            <a:r>
              <a:rPr lang="en-US" sz="2000" dirty="0" smtClean="0">
                <a:latin typeface="Consolas" pitchFamily="49" charset="0"/>
              </a:rPr>
              <a:t>true  AND not applicable ==&gt; false</a:t>
            </a:r>
          </a:p>
          <a:p>
            <a:pPr lvl="1">
              <a:spcBef>
                <a:spcPts val="0"/>
              </a:spcBef>
            </a:pPr>
            <a:endParaRPr lang="en-US" sz="2000" dirty="0"/>
          </a:p>
        </p:txBody>
      </p:sp>
      <p:sp>
        <p:nvSpPr>
          <p:cNvPr id="5" name="Rectangle 4"/>
          <p:cNvSpPr/>
          <p:nvPr/>
        </p:nvSpPr>
        <p:spPr>
          <a:xfrm>
            <a:off x="533400" y="1447800"/>
            <a:ext cx="7696200" cy="1477328"/>
          </a:xfrm>
          <a:prstGeom prst="rect">
            <a:avLst/>
          </a:prstGeom>
        </p:spPr>
        <p:txBody>
          <a:bodyPr wrap="square">
            <a:spAutoFit/>
          </a:bodyPr>
          <a:lstStyle/>
          <a:p>
            <a:pPr>
              <a:buNone/>
            </a:pPr>
            <a:r>
              <a:rPr lang="en-US" i="1" dirty="0" smtClean="0"/>
              <a:t>… a result value of '</a:t>
            </a:r>
            <a:r>
              <a:rPr lang="en-US" i="1" dirty="0" smtClean="0">
                <a:latin typeface="Consolas" pitchFamily="49" charset="0"/>
              </a:rPr>
              <a:t>not applicable</a:t>
            </a:r>
            <a:r>
              <a:rPr lang="en-US" i="1" dirty="0" smtClean="0"/>
              <a:t>' means that the definition or test being evaluated </a:t>
            </a:r>
            <a:r>
              <a:rPr lang="en-US" b="1" i="1" dirty="0" smtClean="0">
                <a:solidFill>
                  <a:srgbClr val="FF0000"/>
                </a:solidFill>
              </a:rPr>
              <a:t>is not valid on the given platform</a:t>
            </a:r>
            <a:r>
              <a:rPr lang="en-US" i="1" dirty="0" smtClean="0"/>
              <a:t>. For example, trying to collect Linux RPM information on a Windows system.  Another example would be in trying to collect RPM information on a </a:t>
            </a:r>
            <a:r>
              <a:rPr lang="en-US" i="1" dirty="0" err="1" smtClean="0"/>
              <a:t>linux</a:t>
            </a:r>
            <a:r>
              <a:rPr lang="en-US" i="1" dirty="0" smtClean="0"/>
              <a:t> system that does not have the RPM packaging system installed.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OVAL Session Overview</a:t>
            </a:r>
            <a:endParaRPr lang="en-US" dirty="0"/>
          </a:p>
        </p:txBody>
      </p:sp>
      <p:sp>
        <p:nvSpPr>
          <p:cNvPr id="3" name="Content Placeholder 2"/>
          <p:cNvSpPr>
            <a:spLocks noGrp="1"/>
          </p:cNvSpPr>
          <p:nvPr>
            <p:ph idx="1"/>
          </p:nvPr>
        </p:nvSpPr>
        <p:spPr>
          <a:xfrm>
            <a:off x="457200" y="1676400"/>
            <a:ext cx="8229600" cy="4648200"/>
          </a:xfrm>
        </p:spPr>
        <p:txBody>
          <a:bodyPr>
            <a:normAutofit fontScale="92500" lnSpcReduction="20000"/>
          </a:bodyPr>
          <a:lstStyle/>
          <a:p>
            <a:r>
              <a:rPr lang="en-US" dirty="0" smtClean="0"/>
              <a:t>What’s Changed Since Last Year? </a:t>
            </a:r>
          </a:p>
          <a:p>
            <a:pPr lvl="1"/>
            <a:r>
              <a:rPr lang="en-US" dirty="0" smtClean="0"/>
              <a:t>Highlights &amp; Last Year’s Topics</a:t>
            </a:r>
          </a:p>
          <a:p>
            <a:r>
              <a:rPr lang="en-US" dirty="0" smtClean="0"/>
              <a:t>Taming OVAL Results</a:t>
            </a:r>
          </a:p>
          <a:p>
            <a:r>
              <a:rPr lang="en-US" dirty="0" smtClean="0"/>
              <a:t>Optimizing Item Searches</a:t>
            </a:r>
          </a:p>
          <a:p>
            <a:endParaRPr lang="en-US" dirty="0" smtClean="0"/>
          </a:p>
          <a:p>
            <a:r>
              <a:rPr lang="en-US" dirty="0" smtClean="0"/>
              <a:t>Break???</a:t>
            </a:r>
          </a:p>
          <a:p>
            <a:endParaRPr lang="en-US" dirty="0" smtClean="0"/>
          </a:p>
          <a:p>
            <a:r>
              <a:rPr lang="en-US" dirty="0" smtClean="0"/>
              <a:t>Least Version Principle for OVAL Content</a:t>
            </a:r>
          </a:p>
          <a:p>
            <a:r>
              <a:rPr lang="en-US" dirty="0" smtClean="0"/>
              <a:t>Application Specific Detection</a:t>
            </a:r>
          </a:p>
          <a:p>
            <a:r>
              <a:rPr lang="en-US" dirty="0" smtClean="0"/>
              <a:t>Adding </a:t>
            </a:r>
            <a:r>
              <a:rPr lang="en-US" dirty="0" err="1" smtClean="0"/>
              <a:t>Datatypes</a:t>
            </a:r>
            <a:endParaRPr lang="en-US" dirty="0" smtClean="0"/>
          </a:p>
          <a:p>
            <a:r>
              <a:rPr lang="en-US" dirty="0" smtClean="0"/>
              <a:t>Wrap Up</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the underlying issue?</a:t>
            </a:r>
            <a:endParaRPr lang="en-US" dirty="0"/>
          </a:p>
        </p:txBody>
      </p:sp>
      <p:sp>
        <p:nvSpPr>
          <p:cNvPr id="3" name="Content Placeholder 2"/>
          <p:cNvSpPr>
            <a:spLocks noGrp="1"/>
          </p:cNvSpPr>
          <p:nvPr>
            <p:ph idx="1"/>
          </p:nvPr>
        </p:nvSpPr>
        <p:spPr>
          <a:xfrm>
            <a:off x="457200" y="1600199"/>
            <a:ext cx="8229600" cy="4429221"/>
          </a:xfrm>
        </p:spPr>
        <p:txBody>
          <a:bodyPr>
            <a:normAutofit fontScale="85000" lnSpcReduction="10000"/>
          </a:bodyPr>
          <a:lstStyle/>
          <a:p>
            <a:r>
              <a:rPr lang="en-US" dirty="0" smtClean="0"/>
              <a:t>Tests have a </a:t>
            </a:r>
            <a:r>
              <a:rPr lang="en-US" dirty="0" smtClean="0">
                <a:latin typeface="Consolas" pitchFamily="49" charset="0"/>
              </a:rPr>
              <a:t>@</a:t>
            </a:r>
            <a:r>
              <a:rPr lang="en-US" dirty="0" smtClean="0"/>
              <a:t>check and a </a:t>
            </a:r>
            <a:r>
              <a:rPr lang="en-US" dirty="0" smtClean="0">
                <a:latin typeface="Consolas" pitchFamily="49" charset="0"/>
              </a:rPr>
              <a:t>@check_existence</a:t>
            </a:r>
            <a:r>
              <a:rPr lang="en-US" dirty="0" smtClean="0"/>
              <a:t> attribute. </a:t>
            </a:r>
          </a:p>
          <a:p>
            <a:pPr lvl="1"/>
            <a:r>
              <a:rPr lang="en-US" dirty="0" smtClean="0">
                <a:latin typeface="Consolas" pitchFamily="49" charset="0"/>
              </a:rPr>
              <a:t>@</a:t>
            </a:r>
            <a:r>
              <a:rPr lang="en-US" dirty="0" err="1" smtClean="0">
                <a:latin typeface="Consolas" pitchFamily="49" charset="0"/>
              </a:rPr>
              <a:t>check_existence</a:t>
            </a:r>
            <a:r>
              <a:rPr lang="en-US" dirty="0" smtClean="0"/>
              <a:t> – an assertion about the number of items in the collected set</a:t>
            </a:r>
          </a:p>
          <a:p>
            <a:pPr lvl="1"/>
            <a:r>
              <a:rPr lang="en-US" dirty="0" smtClean="0">
                <a:latin typeface="Consolas" pitchFamily="49" charset="0"/>
              </a:rPr>
              <a:t>@check</a:t>
            </a:r>
            <a:r>
              <a:rPr lang="en-US" dirty="0" smtClean="0"/>
              <a:t> – an assertion about the state of the items the collected set</a:t>
            </a:r>
          </a:p>
          <a:p>
            <a:pPr lvl="1"/>
            <a:endParaRPr lang="en-US" dirty="0" smtClean="0"/>
          </a:p>
          <a:p>
            <a:r>
              <a:rPr lang="en-US" dirty="0" smtClean="0"/>
              <a:t>Cannot differentiate a </a:t>
            </a:r>
            <a:r>
              <a:rPr lang="en-US" dirty="0" smtClean="0">
                <a:latin typeface="Consolas" pitchFamily="49" charset="0"/>
              </a:rPr>
              <a:t>false</a:t>
            </a:r>
            <a:r>
              <a:rPr lang="en-US" dirty="0" smtClean="0"/>
              <a:t> result due to failing the </a:t>
            </a:r>
            <a:r>
              <a:rPr lang="en-US" dirty="0" smtClean="0">
                <a:latin typeface="Consolas" pitchFamily="49" charset="0"/>
              </a:rPr>
              <a:t>@check_existence</a:t>
            </a:r>
            <a:r>
              <a:rPr lang="en-US" dirty="0" smtClean="0"/>
              <a:t> from a </a:t>
            </a:r>
            <a:r>
              <a:rPr lang="en-US" dirty="0" smtClean="0">
                <a:latin typeface="Consolas" pitchFamily="49" charset="0"/>
              </a:rPr>
              <a:t>false</a:t>
            </a:r>
            <a:r>
              <a:rPr lang="en-US" dirty="0" smtClean="0"/>
              <a:t> result due to failing the </a:t>
            </a:r>
            <a:r>
              <a:rPr lang="en-US" dirty="0" smtClean="0">
                <a:latin typeface="Consolas" pitchFamily="49" charset="0"/>
              </a:rPr>
              <a:t>@check</a:t>
            </a:r>
            <a:r>
              <a:rPr lang="en-US" dirty="0" smtClean="0"/>
              <a:t>.</a:t>
            </a:r>
          </a:p>
          <a:p>
            <a:pPr lvl="1"/>
            <a:r>
              <a:rPr lang="en-US" dirty="0" smtClean="0"/>
              <a:t>When determining the result of a test if the </a:t>
            </a:r>
            <a:r>
              <a:rPr lang="en-US" dirty="0" smtClean="0">
                <a:latin typeface="Consolas" pitchFamily="49" charset="0"/>
              </a:rPr>
              <a:t>@check_existence</a:t>
            </a:r>
            <a:r>
              <a:rPr lang="en-US" dirty="0" smtClean="0"/>
              <a:t> is satisfied (</a:t>
            </a:r>
            <a:r>
              <a:rPr lang="en-US" dirty="0" smtClean="0">
                <a:latin typeface="Consolas" pitchFamily="49" charset="0"/>
              </a:rPr>
              <a:t>true</a:t>
            </a:r>
            <a:r>
              <a:rPr lang="en-US" dirty="0" smtClean="0"/>
              <a:t>) then the </a:t>
            </a:r>
            <a:r>
              <a:rPr lang="en-US" dirty="0" smtClean="0">
                <a:latin typeface="Consolas" pitchFamily="49" charset="0"/>
              </a:rPr>
              <a:t>@check</a:t>
            </a:r>
            <a:r>
              <a:rPr lang="en-US" dirty="0" smtClean="0"/>
              <a:t> is considered. Otherwise the result is the result of the </a:t>
            </a:r>
            <a:r>
              <a:rPr lang="en-US" dirty="0" smtClean="0">
                <a:latin typeface="Consolas" pitchFamily="49" charset="0"/>
              </a:rPr>
              <a:t>@check_existence</a:t>
            </a:r>
            <a:r>
              <a:rPr lang="en-US" dirty="0" smtClean="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 1: Add a Result Value</a:t>
            </a:r>
            <a:endParaRPr lang="en-US" dirty="0"/>
          </a:p>
        </p:txBody>
      </p:sp>
      <p:sp>
        <p:nvSpPr>
          <p:cNvPr id="3" name="Content Placeholder 2"/>
          <p:cNvSpPr>
            <a:spLocks noGrp="1"/>
          </p:cNvSpPr>
          <p:nvPr>
            <p:ph sz="half" idx="1"/>
          </p:nvPr>
        </p:nvSpPr>
        <p:spPr>
          <a:xfrm>
            <a:off x="228600" y="1600200"/>
            <a:ext cx="4267200" cy="4373563"/>
          </a:xfrm>
        </p:spPr>
        <p:txBody>
          <a:bodyPr>
            <a:noAutofit/>
          </a:bodyPr>
          <a:lstStyle/>
          <a:p>
            <a:r>
              <a:rPr lang="en-US" sz="1600" dirty="0" smtClean="0"/>
              <a:t>Should we add a new result value?</a:t>
            </a:r>
          </a:p>
          <a:p>
            <a:pPr lvl="1"/>
            <a:r>
              <a:rPr lang="en-US" sz="1400" dirty="0" smtClean="0"/>
              <a:t>Continue to use </a:t>
            </a:r>
            <a:r>
              <a:rPr lang="en-US" sz="1400" dirty="0" smtClean="0">
                <a:latin typeface="Consolas" pitchFamily="49" charset="0"/>
              </a:rPr>
              <a:t>not applicable</a:t>
            </a:r>
            <a:r>
              <a:rPr lang="en-US" sz="1400" dirty="0" smtClean="0"/>
              <a:t> when a test is not valid on a given platform</a:t>
            </a:r>
          </a:p>
          <a:p>
            <a:pPr lvl="1"/>
            <a:r>
              <a:rPr lang="en-US" sz="1400" dirty="0" smtClean="0"/>
              <a:t>When </a:t>
            </a:r>
            <a:r>
              <a:rPr lang="en-US" sz="1400" dirty="0" smtClean="0">
                <a:latin typeface="Consolas" pitchFamily="49" charset="0"/>
              </a:rPr>
              <a:t>@check_existence</a:t>
            </a:r>
            <a:r>
              <a:rPr lang="en-US" sz="1400" dirty="0" smtClean="0"/>
              <a:t> fails report some other false like value like </a:t>
            </a:r>
            <a:r>
              <a:rPr lang="en-US" sz="1400" dirty="0" err="1" smtClean="0">
                <a:solidFill>
                  <a:srgbClr val="FF0000"/>
                </a:solidFill>
                <a:latin typeface="Consolas" pitchFamily="49" charset="0"/>
              </a:rPr>
              <a:t>false_existence</a:t>
            </a:r>
            <a:endParaRPr lang="en-US" sz="1400" dirty="0" smtClean="0">
              <a:solidFill>
                <a:srgbClr val="FF0000"/>
              </a:solidFill>
              <a:latin typeface="Consolas" pitchFamily="49" charset="0"/>
            </a:endParaRPr>
          </a:p>
          <a:p>
            <a:endParaRPr lang="en-US" sz="1800" dirty="0" smtClean="0"/>
          </a:p>
          <a:p>
            <a:endParaRPr lang="en-US" sz="1800" dirty="0" smtClean="0"/>
          </a:p>
          <a:p>
            <a:r>
              <a:rPr lang="en-US" sz="1600" dirty="0" smtClean="0"/>
              <a:t>File permissions example reworked:</a:t>
            </a:r>
          </a:p>
          <a:p>
            <a:pPr lvl="1"/>
            <a:r>
              <a:rPr lang="en-US" sz="1400" dirty="0" smtClean="0">
                <a:latin typeface="Consolas" pitchFamily="49" charset="0"/>
              </a:rPr>
              <a:t>true</a:t>
            </a:r>
            <a:r>
              <a:rPr lang="en-US" sz="1400" dirty="0" smtClean="0"/>
              <a:t> – when the file exists and its access rights are properly configured</a:t>
            </a:r>
          </a:p>
          <a:p>
            <a:pPr lvl="1"/>
            <a:r>
              <a:rPr lang="en-US" sz="1400" dirty="0" smtClean="0">
                <a:latin typeface="Consolas" pitchFamily="49" charset="0"/>
              </a:rPr>
              <a:t>false </a:t>
            </a:r>
            <a:r>
              <a:rPr lang="en-US" sz="1400" dirty="0" smtClean="0"/>
              <a:t>– when the file exists and its access rights are not properly configured</a:t>
            </a:r>
          </a:p>
          <a:p>
            <a:pPr lvl="1"/>
            <a:r>
              <a:rPr lang="en-US" sz="1400" dirty="0" err="1" smtClean="0">
                <a:solidFill>
                  <a:srgbClr val="FF0000"/>
                </a:solidFill>
                <a:latin typeface="Consolas" pitchFamily="49" charset="0"/>
              </a:rPr>
              <a:t>false_existence</a:t>
            </a:r>
            <a:r>
              <a:rPr lang="en-US" sz="1400" dirty="0" smtClean="0">
                <a:solidFill>
                  <a:srgbClr val="FF0000"/>
                </a:solidFill>
              </a:rPr>
              <a:t> </a:t>
            </a:r>
            <a:r>
              <a:rPr lang="en-US" sz="1400" dirty="0" smtClean="0"/>
              <a:t>– when the file does not exist</a:t>
            </a:r>
          </a:p>
        </p:txBody>
      </p:sp>
      <p:sp>
        <p:nvSpPr>
          <p:cNvPr id="6" name="Content Placeholder 3"/>
          <p:cNvSpPr txBox="1">
            <a:spLocks/>
          </p:cNvSpPr>
          <p:nvPr/>
        </p:nvSpPr>
        <p:spPr bwMode="auto">
          <a:xfrm>
            <a:off x="4648200" y="1600200"/>
            <a:ext cx="4191000" cy="3754874"/>
          </a:xfrm>
          <a:prstGeom prst="rect">
            <a:avLst/>
          </a:prstGeom>
          <a:solidFill>
            <a:schemeClr val="bg1"/>
          </a:solidFill>
          <a:ln w="12700">
            <a:solidFill>
              <a:schemeClr val="tx1"/>
            </a:solidFill>
            <a:miter lim="800000"/>
            <a:headEnd/>
            <a:tailEnd/>
          </a:ln>
          <a:effectLst/>
        </p:spPr>
        <p:txBody>
          <a:bodyPr vert="horz" wrap="square" lIns="91440" tIns="45720" rIns="91440" bIns="45720" numCol="1" anchor="t" anchorCtr="0" compatLnSpc="1">
            <a:prstTxWarp prst="textNoShape">
              <a:avLst/>
            </a:prstTxWarp>
            <a:spAutoFit/>
          </a:bodyPr>
          <a:lstStyle/>
          <a:p>
            <a:pPr marL="342900" marR="0" lvl="0" indent="-342900" algn="l" defTabSz="914400" rtl="0" eaLnBrk="1" fontAlgn="base" latinLnBrk="0" hangingPunct="1">
              <a:lnSpc>
                <a:spcPct val="100000"/>
              </a:lnSpc>
              <a:spcBef>
                <a:spcPct val="20000"/>
              </a:spcBef>
              <a:spcAft>
                <a:spcPct val="0"/>
              </a:spcAft>
              <a:buClr>
                <a:srgbClr val="668F66"/>
              </a:buClr>
              <a:buSzTx/>
              <a:buFontTx/>
              <a:buNone/>
              <a:tabLst/>
              <a:defRPr/>
            </a:pPr>
            <a:r>
              <a:rPr kumimoji="0" lang="en-US" sz="2400" b="0" i="0" u="none" strike="noStrike" kern="0" cap="none" spc="0" normalizeH="0" baseline="0" noProof="0" dirty="0" smtClean="0">
                <a:ln>
                  <a:noFill/>
                </a:ln>
                <a:solidFill>
                  <a:srgbClr val="668F66"/>
                </a:solidFill>
                <a:effectLst/>
                <a:uLnTx/>
                <a:uFillTx/>
                <a:latin typeface="+mj-lt"/>
                <a:ea typeface="+mj-ea"/>
                <a:cs typeface="+mj-cs"/>
              </a:rPr>
              <a:t>Considerations:</a:t>
            </a:r>
          </a:p>
          <a:p>
            <a:pPr marL="342900" marR="0" lvl="0" indent="-342900" algn="l" defTabSz="914400" rtl="0" eaLnBrk="1" fontAlgn="base" latinLnBrk="0" hangingPunct="1">
              <a:lnSpc>
                <a:spcPct val="100000"/>
              </a:lnSpc>
              <a:spcBef>
                <a:spcPts val="0"/>
              </a:spcBef>
              <a:spcAft>
                <a:spcPct val="0"/>
              </a:spcAft>
              <a:buClr>
                <a:srgbClr val="668F66"/>
              </a:buClr>
              <a:buSzTx/>
              <a:buFontTx/>
              <a:buChar char="•"/>
              <a:tabLst/>
              <a:defRPr/>
            </a:pPr>
            <a:r>
              <a:rPr kumimoji="0" lang="en-US" sz="1400" b="0" i="0" u="none" strike="noStrike" kern="0" cap="none" spc="0" normalizeH="0" baseline="0" noProof="0" dirty="0" smtClean="0">
                <a:ln>
                  <a:noFill/>
                </a:ln>
                <a:solidFill>
                  <a:schemeClr val="tx1"/>
                </a:solidFill>
                <a:effectLst/>
                <a:uLnTx/>
                <a:uFillTx/>
                <a:latin typeface="+mn-lt"/>
                <a:ea typeface="+mn-ea"/>
                <a:cs typeface="+mn-cs"/>
              </a:rPr>
              <a:t>A test essentially returns a </a:t>
            </a:r>
            <a:r>
              <a:rPr kumimoji="0" lang="en-US" sz="1400" b="0" i="0" u="none" strike="noStrike" kern="0" cap="none" spc="0" normalizeH="0" baseline="0" noProof="0" dirty="0" err="1" smtClean="0">
                <a:ln>
                  <a:noFill/>
                </a:ln>
                <a:solidFill>
                  <a:schemeClr val="tx1"/>
                </a:solidFill>
                <a:effectLst/>
                <a:uLnTx/>
                <a:uFillTx/>
                <a:latin typeface="+mn-lt"/>
                <a:ea typeface="+mn-ea"/>
                <a:cs typeface="+mn-cs"/>
              </a:rPr>
              <a:t>boolean</a:t>
            </a:r>
            <a:r>
              <a:rPr kumimoji="0" lang="en-US" sz="1400" b="0" i="0" u="none" strike="noStrike" kern="0" cap="none" spc="0" normalizeH="0" baseline="0" noProof="0" dirty="0" smtClean="0">
                <a:ln>
                  <a:noFill/>
                </a:ln>
                <a:solidFill>
                  <a:schemeClr val="tx1"/>
                </a:solidFill>
                <a:effectLst/>
                <a:uLnTx/>
                <a:uFillTx/>
                <a:latin typeface="+mn-lt"/>
                <a:ea typeface="+mn-ea"/>
                <a:cs typeface="+mn-cs"/>
              </a:rPr>
              <a:t> with the addition of a few possible error codes.</a:t>
            </a:r>
          </a:p>
          <a:p>
            <a:pPr marL="742950" marR="0" lvl="1" indent="-285750" algn="l" defTabSz="914400" rtl="0" eaLnBrk="1" fontAlgn="base" latinLnBrk="0" hangingPunct="1">
              <a:lnSpc>
                <a:spcPct val="100000"/>
              </a:lnSpc>
              <a:spcBef>
                <a:spcPts val="0"/>
              </a:spcBef>
              <a:spcAft>
                <a:spcPct val="0"/>
              </a:spcAft>
              <a:buClr>
                <a:srgbClr val="668F66"/>
              </a:buClr>
              <a:buSzTx/>
              <a:buFontTx/>
              <a:buChar char="–"/>
              <a:tabLst/>
              <a:defRPr/>
            </a:pPr>
            <a:r>
              <a:rPr kumimoji="0" lang="en-US" sz="1200" b="0" i="0" u="none" strike="noStrike" kern="0" cap="none" spc="0" normalizeH="0" baseline="0" noProof="0" dirty="0" smtClean="0">
                <a:ln>
                  <a:noFill/>
                </a:ln>
                <a:solidFill>
                  <a:schemeClr val="tx1"/>
                </a:solidFill>
                <a:effectLst/>
                <a:uLnTx/>
                <a:uFillTx/>
                <a:latin typeface="+mn-lt"/>
              </a:rPr>
              <a:t>Should we move away from a </a:t>
            </a:r>
            <a:r>
              <a:rPr kumimoji="0" lang="en-US" sz="1200" b="0" i="0" u="none" strike="noStrike" kern="0" cap="none" spc="0" normalizeH="0" baseline="0" noProof="0" dirty="0" err="1" smtClean="0">
                <a:ln>
                  <a:noFill/>
                </a:ln>
                <a:solidFill>
                  <a:schemeClr val="tx1"/>
                </a:solidFill>
                <a:effectLst/>
                <a:uLnTx/>
                <a:uFillTx/>
                <a:latin typeface="+mn-lt"/>
              </a:rPr>
              <a:t>boolean</a:t>
            </a:r>
            <a:r>
              <a:rPr kumimoji="0" lang="en-US" sz="1200" b="0" i="0" u="none" strike="noStrike" kern="0" cap="none" spc="0" normalizeH="0" baseline="0" noProof="0" dirty="0" smtClean="0">
                <a:ln>
                  <a:noFill/>
                </a:ln>
                <a:solidFill>
                  <a:schemeClr val="tx1"/>
                </a:solidFill>
                <a:effectLst/>
                <a:uLnTx/>
                <a:uFillTx/>
                <a:latin typeface="+mn-lt"/>
              </a:rPr>
              <a:t> response?</a:t>
            </a:r>
          </a:p>
          <a:p>
            <a:pPr marL="742950" marR="0" lvl="1" indent="-285750" algn="l" defTabSz="914400" rtl="0" eaLnBrk="1" fontAlgn="base" latinLnBrk="0" hangingPunct="1">
              <a:lnSpc>
                <a:spcPct val="100000"/>
              </a:lnSpc>
              <a:spcBef>
                <a:spcPts val="0"/>
              </a:spcBef>
              <a:spcAft>
                <a:spcPct val="0"/>
              </a:spcAft>
              <a:buClr>
                <a:srgbClr val="668F66"/>
              </a:buClr>
              <a:buSzTx/>
              <a:buFontTx/>
              <a:buChar char="–"/>
              <a:tabLst/>
              <a:defRPr/>
            </a:pPr>
            <a:endParaRPr kumimoji="0" lang="en-US" sz="1200" b="0" i="0" u="none" strike="noStrike" kern="0" cap="none" spc="0" normalizeH="0" baseline="0" noProof="0" dirty="0" smtClean="0">
              <a:ln>
                <a:noFill/>
              </a:ln>
              <a:solidFill>
                <a:schemeClr val="tx1"/>
              </a:solidFill>
              <a:effectLst/>
              <a:uLnTx/>
              <a:uFillTx/>
              <a:latin typeface="+mn-lt"/>
            </a:endParaRPr>
          </a:p>
          <a:p>
            <a:pPr marL="342900" marR="0" lvl="0" indent="-342900" algn="l" defTabSz="914400" rtl="0" eaLnBrk="1" fontAlgn="base" latinLnBrk="0" hangingPunct="1">
              <a:lnSpc>
                <a:spcPct val="100000"/>
              </a:lnSpc>
              <a:spcBef>
                <a:spcPts val="0"/>
              </a:spcBef>
              <a:spcAft>
                <a:spcPct val="0"/>
              </a:spcAft>
              <a:buClr>
                <a:srgbClr val="668F66"/>
              </a:buClr>
              <a:buSzTx/>
              <a:buFontTx/>
              <a:buChar char="•"/>
              <a:tabLst/>
              <a:defRPr/>
            </a:pPr>
            <a:r>
              <a:rPr kumimoji="0" lang="en-US" sz="1400" b="0" i="0" u="none" strike="noStrike" kern="0" cap="none" spc="0" normalizeH="0" baseline="0" noProof="0" dirty="0" smtClean="0">
                <a:ln>
                  <a:noFill/>
                </a:ln>
                <a:solidFill>
                  <a:schemeClr val="tx1"/>
                </a:solidFill>
                <a:effectLst/>
                <a:uLnTx/>
                <a:uFillTx/>
                <a:latin typeface="+mn-lt"/>
                <a:ea typeface="+mn-ea"/>
                <a:cs typeface="+mn-cs"/>
              </a:rPr>
              <a:t>Evaluation tables would need to be updated</a:t>
            </a:r>
          </a:p>
          <a:p>
            <a:pPr marL="742950" marR="0" lvl="1" indent="-285750" algn="l" defTabSz="914400" rtl="0" eaLnBrk="1" fontAlgn="base" latinLnBrk="0" hangingPunct="1">
              <a:lnSpc>
                <a:spcPct val="100000"/>
              </a:lnSpc>
              <a:spcBef>
                <a:spcPts val="0"/>
              </a:spcBef>
              <a:spcAft>
                <a:spcPct val="0"/>
              </a:spcAft>
              <a:buClr>
                <a:srgbClr val="668F66"/>
              </a:buClr>
              <a:buSzTx/>
              <a:buFontTx/>
              <a:buChar char="–"/>
              <a:tabLst/>
              <a:defRPr/>
            </a:pPr>
            <a:r>
              <a:rPr kumimoji="0" lang="en-US" sz="1200" b="0" i="0" u="none" strike="noStrike" kern="0" cap="none" spc="0" normalizeH="0" baseline="0" noProof="0" dirty="0" smtClean="0">
                <a:ln>
                  <a:noFill/>
                </a:ln>
                <a:solidFill>
                  <a:schemeClr val="tx1"/>
                </a:solidFill>
                <a:effectLst/>
                <a:uLnTx/>
                <a:uFillTx/>
                <a:latin typeface="+mn-lt"/>
              </a:rPr>
              <a:t>How do you combine the possible result values? </a:t>
            </a:r>
          </a:p>
          <a:p>
            <a:pPr marL="742950" marR="0" lvl="1" indent="-285750" algn="l" defTabSz="914400" rtl="0" eaLnBrk="1" fontAlgn="base" latinLnBrk="0" hangingPunct="1">
              <a:lnSpc>
                <a:spcPct val="100000"/>
              </a:lnSpc>
              <a:spcBef>
                <a:spcPts val="0"/>
              </a:spcBef>
              <a:spcAft>
                <a:spcPct val="0"/>
              </a:spcAft>
              <a:buClr>
                <a:srgbClr val="668F66"/>
              </a:buClr>
              <a:buSzTx/>
              <a:tabLst/>
              <a:defRPr/>
            </a:pPr>
            <a:r>
              <a:rPr kumimoji="0" lang="en-US" sz="1200" b="0" i="0" u="none" strike="noStrike" kern="0" cap="none" spc="0" normalizeH="0" baseline="0" noProof="0" dirty="0" smtClean="0">
                <a:ln>
                  <a:noFill/>
                </a:ln>
                <a:solidFill>
                  <a:schemeClr val="tx1"/>
                </a:solidFill>
                <a:effectLst/>
                <a:uLnTx/>
                <a:uFillTx/>
                <a:latin typeface="Consolas" pitchFamily="49" charset="0"/>
              </a:rPr>
              <a:t>	false AND </a:t>
            </a:r>
            <a:r>
              <a:rPr kumimoji="0" lang="en-US" sz="1200" b="0" i="0" u="none" strike="noStrike" kern="0" cap="none" spc="0" normalizeH="0" baseline="0" noProof="0" dirty="0" err="1" smtClean="0">
                <a:ln>
                  <a:noFill/>
                </a:ln>
                <a:solidFill>
                  <a:schemeClr val="tx1"/>
                </a:solidFill>
                <a:effectLst/>
                <a:uLnTx/>
                <a:uFillTx/>
                <a:latin typeface="Consolas" pitchFamily="49" charset="0"/>
              </a:rPr>
              <a:t>false_existence</a:t>
            </a:r>
            <a:r>
              <a:rPr lang="en-US" sz="1200" kern="0" dirty="0" smtClean="0">
                <a:latin typeface="Consolas" pitchFamily="49" charset="0"/>
              </a:rPr>
              <a:t> ==&gt; ???</a:t>
            </a:r>
            <a:endParaRPr kumimoji="0" lang="en-US" sz="1200" b="0" i="0" u="none" strike="noStrike" kern="0" cap="none" spc="0" normalizeH="0" baseline="0" noProof="0" dirty="0" smtClean="0">
              <a:ln>
                <a:noFill/>
              </a:ln>
              <a:solidFill>
                <a:schemeClr val="tx1"/>
              </a:solidFill>
              <a:effectLst/>
              <a:uLnTx/>
              <a:uFillTx/>
              <a:latin typeface="Consolas" pitchFamily="49" charset="0"/>
            </a:endParaRPr>
          </a:p>
          <a:p>
            <a:pPr marL="742950" marR="0" lvl="1" indent="-285750" algn="l" defTabSz="914400" rtl="0" eaLnBrk="1" fontAlgn="base" latinLnBrk="0" hangingPunct="1">
              <a:lnSpc>
                <a:spcPct val="100000"/>
              </a:lnSpc>
              <a:spcBef>
                <a:spcPts val="0"/>
              </a:spcBef>
              <a:spcAft>
                <a:spcPct val="0"/>
              </a:spcAft>
              <a:buClr>
                <a:srgbClr val="668F66"/>
              </a:buClr>
              <a:buSzTx/>
              <a:buFontTx/>
              <a:buChar char="–"/>
              <a:tabLst/>
              <a:defRPr/>
            </a:pPr>
            <a:endParaRPr kumimoji="0" lang="en-US" sz="1200" b="1" i="0" u="none" strike="noStrike" kern="0" cap="none" spc="0" normalizeH="0" baseline="0" noProof="0" dirty="0" smtClean="0">
              <a:ln>
                <a:noFill/>
              </a:ln>
              <a:solidFill>
                <a:schemeClr val="tx1"/>
              </a:solidFill>
              <a:effectLst/>
              <a:uLnTx/>
              <a:uFillTx/>
              <a:latin typeface="+mn-lt"/>
            </a:endParaRPr>
          </a:p>
          <a:p>
            <a:pPr marL="342900" marR="0" lvl="0" indent="-342900" algn="l" defTabSz="914400" rtl="0" eaLnBrk="1" fontAlgn="base" latinLnBrk="0" hangingPunct="1">
              <a:lnSpc>
                <a:spcPct val="100000"/>
              </a:lnSpc>
              <a:spcBef>
                <a:spcPts val="0"/>
              </a:spcBef>
              <a:spcAft>
                <a:spcPct val="0"/>
              </a:spcAft>
              <a:buClr>
                <a:srgbClr val="668F66"/>
              </a:buClr>
              <a:buSzTx/>
              <a:buFontTx/>
              <a:buChar char="•"/>
              <a:tabLst/>
              <a:defRPr/>
            </a:pPr>
            <a:r>
              <a:rPr kumimoji="0" lang="en-US" sz="1400" b="0" i="0" u="none" strike="noStrike" kern="0" cap="none" spc="0" normalizeH="0" baseline="0" noProof="0" dirty="0" smtClean="0">
                <a:ln>
                  <a:noFill/>
                </a:ln>
                <a:solidFill>
                  <a:schemeClr val="tx1"/>
                </a:solidFill>
                <a:effectLst/>
                <a:uLnTx/>
                <a:uFillTx/>
                <a:latin typeface="+mn-lt"/>
                <a:ea typeface="+mn-ea"/>
                <a:cs typeface="+mn-cs"/>
              </a:rPr>
              <a:t>Does this lead to a proliferation of result values?</a:t>
            </a:r>
          </a:p>
          <a:p>
            <a:pPr marL="742950" marR="0" lvl="1" indent="-285750" algn="l" defTabSz="914400" rtl="0" eaLnBrk="1" fontAlgn="base" latinLnBrk="0" hangingPunct="1">
              <a:lnSpc>
                <a:spcPct val="100000"/>
              </a:lnSpc>
              <a:spcBef>
                <a:spcPts val="0"/>
              </a:spcBef>
              <a:spcAft>
                <a:spcPct val="0"/>
              </a:spcAft>
              <a:buClr>
                <a:srgbClr val="668F66"/>
              </a:buClr>
              <a:buSzTx/>
              <a:buFontTx/>
              <a:buChar char="–"/>
              <a:tabLst/>
              <a:defRPr/>
            </a:pPr>
            <a:endParaRPr kumimoji="0" lang="en-US" sz="1000" b="0" i="0" u="none" strike="noStrike" kern="0" cap="none" spc="0" normalizeH="0" baseline="0" noProof="0" dirty="0" smtClean="0">
              <a:ln>
                <a:noFill/>
              </a:ln>
              <a:solidFill>
                <a:schemeClr val="tx1"/>
              </a:solidFill>
              <a:effectLst/>
              <a:uLnTx/>
              <a:uFillTx/>
              <a:latin typeface="+mn-lt"/>
            </a:endParaRPr>
          </a:p>
          <a:p>
            <a:pPr marL="342900" marR="0" lvl="0" indent="-342900" algn="l" defTabSz="914400" rtl="0" eaLnBrk="1" fontAlgn="base" latinLnBrk="0" hangingPunct="1">
              <a:lnSpc>
                <a:spcPct val="100000"/>
              </a:lnSpc>
              <a:spcBef>
                <a:spcPts val="0"/>
              </a:spcBef>
              <a:spcAft>
                <a:spcPct val="0"/>
              </a:spcAft>
              <a:buClr>
                <a:srgbClr val="668F66"/>
              </a:buClr>
              <a:buSzTx/>
              <a:buFontTx/>
              <a:buChar char="•"/>
              <a:tabLst/>
              <a:defRPr/>
            </a:pPr>
            <a:r>
              <a:rPr kumimoji="0" lang="en-US" sz="1400" b="0" i="0" u="none" strike="noStrike" kern="0" cap="none" spc="0" normalizeH="0" baseline="0" noProof="0" dirty="0" smtClean="0">
                <a:ln>
                  <a:noFill/>
                </a:ln>
                <a:solidFill>
                  <a:schemeClr val="tx1"/>
                </a:solidFill>
                <a:effectLst/>
                <a:uLnTx/>
                <a:uFillTx/>
                <a:latin typeface="+mn-lt"/>
                <a:ea typeface="+mn-ea"/>
                <a:cs typeface="+mn-cs"/>
              </a:rPr>
              <a:t>Is this a problem that OVAL should solve?</a:t>
            </a:r>
          </a:p>
          <a:p>
            <a:pPr marL="742950" marR="0" lvl="1" indent="-285750" algn="l" defTabSz="914400" rtl="0" eaLnBrk="1" fontAlgn="base" latinLnBrk="0" hangingPunct="1">
              <a:lnSpc>
                <a:spcPct val="100000"/>
              </a:lnSpc>
              <a:spcBef>
                <a:spcPts val="0"/>
              </a:spcBef>
              <a:spcAft>
                <a:spcPct val="0"/>
              </a:spcAft>
              <a:buClr>
                <a:srgbClr val="668F66"/>
              </a:buClr>
              <a:buSzTx/>
              <a:buFontTx/>
              <a:buChar char="–"/>
              <a:tabLst/>
              <a:defRPr/>
            </a:pPr>
            <a:r>
              <a:rPr kumimoji="0" lang="en-US" sz="1200" b="0" i="0" u="none" strike="noStrike" kern="0" cap="none" spc="0" normalizeH="0" baseline="0" noProof="0" dirty="0" smtClean="0">
                <a:ln>
                  <a:noFill/>
                </a:ln>
                <a:solidFill>
                  <a:schemeClr val="tx1"/>
                </a:solidFill>
                <a:effectLst/>
                <a:uLnTx/>
                <a:uFillTx/>
                <a:latin typeface="+mn-lt"/>
              </a:rPr>
              <a:t>Leave the solution up to higher level context. Could the same result be achieved by separating</a:t>
            </a:r>
            <a:r>
              <a:rPr kumimoji="0" lang="en-US" sz="1200" b="0" i="0" u="none" strike="noStrike" kern="0" cap="none" spc="0" normalizeH="0" noProof="0" dirty="0" smtClean="0">
                <a:ln>
                  <a:noFill/>
                </a:ln>
                <a:solidFill>
                  <a:schemeClr val="tx1"/>
                </a:solidFill>
                <a:effectLst/>
                <a:uLnTx/>
                <a:uFillTx/>
                <a:latin typeface="+mn-lt"/>
              </a:rPr>
              <a:t> </a:t>
            </a:r>
            <a:r>
              <a:rPr kumimoji="0" lang="en-US" sz="1200" b="0" i="0" u="none" strike="noStrike" kern="0" cap="none" spc="0" normalizeH="0" baseline="0" noProof="0" dirty="0" smtClean="0">
                <a:ln>
                  <a:noFill/>
                </a:ln>
                <a:solidFill>
                  <a:schemeClr val="tx1"/>
                </a:solidFill>
                <a:effectLst/>
                <a:uLnTx/>
                <a:uFillTx/>
                <a:latin typeface="+mn-lt"/>
              </a:rPr>
              <a:t>the existence check from the state check with two definitions.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 2: Add an Attribute</a:t>
            </a:r>
            <a:endParaRPr lang="en-US" dirty="0"/>
          </a:p>
        </p:txBody>
      </p:sp>
      <p:sp>
        <p:nvSpPr>
          <p:cNvPr id="3" name="Content Placeholder 2"/>
          <p:cNvSpPr>
            <a:spLocks noGrp="1"/>
          </p:cNvSpPr>
          <p:nvPr>
            <p:ph sz="half" idx="1"/>
          </p:nvPr>
        </p:nvSpPr>
        <p:spPr>
          <a:xfrm>
            <a:off x="228600" y="1600200"/>
            <a:ext cx="4267200" cy="4373563"/>
          </a:xfrm>
        </p:spPr>
        <p:txBody>
          <a:bodyPr>
            <a:noAutofit/>
          </a:bodyPr>
          <a:lstStyle/>
          <a:p>
            <a:r>
              <a:rPr lang="en-US" sz="1600" dirty="0" smtClean="0"/>
              <a:t>Should we add an attribute to hold just the </a:t>
            </a:r>
            <a:r>
              <a:rPr lang="en-US" sz="1600" dirty="0" smtClean="0">
                <a:latin typeface="Consolas" pitchFamily="49" charset="0"/>
              </a:rPr>
              <a:t>@</a:t>
            </a:r>
            <a:r>
              <a:rPr lang="en-US" sz="1600" dirty="0" err="1" smtClean="0">
                <a:latin typeface="Consolas" pitchFamily="49" charset="0"/>
              </a:rPr>
              <a:t>check_existence</a:t>
            </a:r>
            <a:r>
              <a:rPr lang="en-US" sz="1600" dirty="0" smtClean="0"/>
              <a:t> result?</a:t>
            </a:r>
          </a:p>
          <a:p>
            <a:pPr lvl="1"/>
            <a:r>
              <a:rPr lang="en-US" sz="1200" dirty="0" smtClean="0"/>
              <a:t>Add </a:t>
            </a:r>
            <a:r>
              <a:rPr lang="en-US" sz="1200" dirty="0" smtClean="0">
                <a:latin typeface="Consolas" pitchFamily="49" charset="0"/>
              </a:rPr>
              <a:t>@</a:t>
            </a:r>
            <a:r>
              <a:rPr lang="en-US" sz="1200" dirty="0" err="1" smtClean="0">
                <a:latin typeface="Consolas" pitchFamily="49" charset="0"/>
              </a:rPr>
              <a:t>existence_result</a:t>
            </a:r>
            <a:r>
              <a:rPr lang="en-US" sz="1200" dirty="0" smtClean="0"/>
              <a:t> to </a:t>
            </a:r>
            <a:r>
              <a:rPr lang="en-US" sz="1200" dirty="0" smtClean="0">
                <a:latin typeface="Consolas" pitchFamily="49" charset="0"/>
              </a:rPr>
              <a:t>oval-</a:t>
            </a:r>
            <a:r>
              <a:rPr lang="en-US" sz="1200" dirty="0" err="1" smtClean="0">
                <a:latin typeface="Consolas" pitchFamily="49" charset="0"/>
              </a:rPr>
              <a:t>res:TestType</a:t>
            </a:r>
            <a:endParaRPr lang="en-US" sz="1200" dirty="0" smtClean="0"/>
          </a:p>
          <a:p>
            <a:pPr lvl="1"/>
            <a:r>
              <a:rPr lang="en-US" sz="1400" dirty="0" smtClean="0">
                <a:latin typeface="Consolas" pitchFamily="49" charset="0"/>
              </a:rPr>
              <a:t>@result</a:t>
            </a:r>
            <a:r>
              <a:rPr lang="en-US" sz="1400" dirty="0" smtClean="0"/>
              <a:t> attribute remains unchanged</a:t>
            </a:r>
          </a:p>
          <a:p>
            <a:pPr lvl="1"/>
            <a:r>
              <a:rPr lang="en-US" sz="1400" dirty="0" smtClean="0"/>
              <a:t>new </a:t>
            </a:r>
            <a:r>
              <a:rPr lang="en-US" sz="1400" dirty="0" smtClean="0">
                <a:latin typeface="Consolas" pitchFamily="49" charset="0"/>
              </a:rPr>
              <a:t>@</a:t>
            </a:r>
            <a:r>
              <a:rPr lang="en-US" sz="1400" dirty="0" err="1" smtClean="0">
                <a:latin typeface="Consolas" pitchFamily="49" charset="0"/>
              </a:rPr>
              <a:t>existence_result</a:t>
            </a:r>
            <a:r>
              <a:rPr lang="en-US" sz="1400" dirty="0" smtClean="0"/>
              <a:t> attribute holds the result of the </a:t>
            </a:r>
            <a:r>
              <a:rPr lang="en-US" sz="1400" dirty="0" smtClean="0">
                <a:latin typeface="Consolas" pitchFamily="49" charset="0"/>
              </a:rPr>
              <a:t>@check_existence</a:t>
            </a:r>
            <a:r>
              <a:rPr lang="en-US" sz="1400" dirty="0" smtClean="0"/>
              <a:t> evaluation</a:t>
            </a:r>
            <a:endParaRPr lang="en-US" sz="1100" dirty="0" smtClean="0"/>
          </a:p>
          <a:p>
            <a:endParaRPr lang="en-US" sz="1800" dirty="0" smtClean="0"/>
          </a:p>
          <a:p>
            <a:endParaRPr lang="en-US" sz="1800" dirty="0" smtClean="0"/>
          </a:p>
          <a:p>
            <a:r>
              <a:rPr lang="en-US" sz="1600" dirty="0" smtClean="0"/>
              <a:t>File permissions example reworked:</a:t>
            </a:r>
          </a:p>
          <a:p>
            <a:pPr lvl="1"/>
            <a:r>
              <a:rPr lang="en-US" sz="1400" dirty="0" smtClean="0">
                <a:latin typeface="Consolas" pitchFamily="49" charset="0"/>
              </a:rPr>
              <a:t>true</a:t>
            </a:r>
            <a:r>
              <a:rPr lang="en-US" sz="1400" dirty="0" smtClean="0"/>
              <a:t> – when the file exists and its access rights are properly configured</a:t>
            </a:r>
          </a:p>
          <a:p>
            <a:pPr lvl="1"/>
            <a:r>
              <a:rPr lang="en-US" sz="1400" dirty="0" smtClean="0">
                <a:latin typeface="Consolas" pitchFamily="49" charset="0"/>
              </a:rPr>
              <a:t>false </a:t>
            </a:r>
            <a:r>
              <a:rPr lang="en-US" sz="1400" dirty="0" smtClean="0"/>
              <a:t>– when the file exists and its access rights are not properly configured</a:t>
            </a:r>
          </a:p>
          <a:p>
            <a:pPr lvl="1"/>
            <a:r>
              <a:rPr lang="en-US" sz="1400" dirty="0" smtClean="0">
                <a:solidFill>
                  <a:srgbClr val="FF0000"/>
                </a:solidFill>
                <a:latin typeface="Consolas" pitchFamily="49" charset="0"/>
              </a:rPr>
              <a:t>@</a:t>
            </a:r>
            <a:r>
              <a:rPr lang="en-US" sz="1400" dirty="0" err="1" smtClean="0">
                <a:solidFill>
                  <a:srgbClr val="FF0000"/>
                </a:solidFill>
                <a:latin typeface="Consolas" pitchFamily="49" charset="0"/>
              </a:rPr>
              <a:t>existence_result</a:t>
            </a:r>
            <a:r>
              <a:rPr lang="en-US" sz="1400" dirty="0" smtClean="0">
                <a:solidFill>
                  <a:srgbClr val="FF0000"/>
                </a:solidFill>
                <a:latin typeface="Consolas" pitchFamily="49" charset="0"/>
              </a:rPr>
              <a:t>='false'</a:t>
            </a:r>
            <a:r>
              <a:rPr lang="en-US" sz="1400" dirty="0" smtClean="0">
                <a:solidFill>
                  <a:srgbClr val="FF0000"/>
                </a:solidFill>
              </a:rPr>
              <a:t> </a:t>
            </a:r>
            <a:r>
              <a:rPr lang="en-US" sz="1400" dirty="0" smtClean="0"/>
              <a:t>– when the file does not exist</a:t>
            </a:r>
          </a:p>
        </p:txBody>
      </p:sp>
      <p:sp>
        <p:nvSpPr>
          <p:cNvPr id="4" name="Content Placeholder 3"/>
          <p:cNvSpPr>
            <a:spLocks noGrp="1"/>
          </p:cNvSpPr>
          <p:nvPr>
            <p:ph sz="half" idx="2"/>
          </p:nvPr>
        </p:nvSpPr>
        <p:spPr>
          <a:xfrm>
            <a:off x="4648200" y="1600200"/>
            <a:ext cx="4191000" cy="3600986"/>
          </a:xfrm>
          <a:solidFill>
            <a:schemeClr val="bg1"/>
          </a:solidFill>
          <a:ln w="12700">
            <a:solidFill>
              <a:schemeClr val="tx1"/>
            </a:solidFill>
          </a:ln>
        </p:spPr>
        <p:txBody>
          <a:bodyPr wrap="square">
            <a:spAutoFit/>
          </a:bodyPr>
          <a:lstStyle/>
          <a:p>
            <a:pPr>
              <a:buNone/>
            </a:pPr>
            <a:r>
              <a:rPr lang="en-US" sz="2400" dirty="0" smtClean="0">
                <a:solidFill>
                  <a:srgbClr val="668F66"/>
                </a:solidFill>
                <a:latin typeface="+mj-lt"/>
                <a:ea typeface="+mj-ea"/>
                <a:cs typeface="+mj-cs"/>
              </a:rPr>
              <a:t>Considerations:</a:t>
            </a:r>
          </a:p>
          <a:p>
            <a:pPr>
              <a:spcBef>
                <a:spcPts val="0"/>
              </a:spcBef>
            </a:pPr>
            <a:r>
              <a:rPr lang="en-US" sz="1400" dirty="0" smtClean="0"/>
              <a:t>Does not change the evaluation result</a:t>
            </a:r>
          </a:p>
          <a:p>
            <a:pPr lvl="1">
              <a:spcBef>
                <a:spcPts val="0"/>
              </a:spcBef>
            </a:pPr>
            <a:r>
              <a:rPr lang="en-US" sz="1200" dirty="0" smtClean="0"/>
              <a:t>Only metadata about the evaluation of </a:t>
            </a:r>
            <a:r>
              <a:rPr lang="en-US" sz="1200" dirty="0" smtClean="0">
                <a:latin typeface="Consolas" pitchFamily="49" charset="0"/>
              </a:rPr>
              <a:t>@check_existence </a:t>
            </a:r>
          </a:p>
          <a:p>
            <a:pPr lvl="1">
              <a:spcBef>
                <a:spcPts val="0"/>
              </a:spcBef>
            </a:pPr>
            <a:r>
              <a:rPr lang="en-US" sz="1200" dirty="0" smtClean="0"/>
              <a:t>Maintains the </a:t>
            </a:r>
            <a:r>
              <a:rPr lang="en-US" sz="1200" dirty="0" err="1" smtClean="0"/>
              <a:t>boolean</a:t>
            </a:r>
            <a:r>
              <a:rPr lang="en-US" sz="1200" dirty="0" smtClean="0"/>
              <a:t> response of tests and definitions</a:t>
            </a:r>
          </a:p>
          <a:p>
            <a:pPr lvl="1">
              <a:spcBef>
                <a:spcPts val="0"/>
              </a:spcBef>
            </a:pPr>
            <a:r>
              <a:rPr lang="en-US" sz="1200" dirty="0" smtClean="0"/>
              <a:t>No need to alter evaluation tables</a:t>
            </a:r>
          </a:p>
          <a:p>
            <a:pPr lvl="1">
              <a:spcBef>
                <a:spcPts val="0"/>
              </a:spcBef>
            </a:pPr>
            <a:endParaRPr lang="en-US" sz="1400" dirty="0" smtClean="0"/>
          </a:p>
          <a:p>
            <a:pPr>
              <a:spcBef>
                <a:spcPts val="0"/>
              </a:spcBef>
            </a:pPr>
            <a:r>
              <a:rPr lang="en-US" sz="1400" dirty="0" smtClean="0"/>
              <a:t>Need to extract the extra information to differentiate a false due to an existence failure from a false due to a state failure.</a:t>
            </a:r>
          </a:p>
          <a:p>
            <a:pPr lvl="1">
              <a:spcBef>
                <a:spcPts val="0"/>
              </a:spcBef>
            </a:pPr>
            <a:endParaRPr lang="en-US" sz="1200" dirty="0" smtClean="0"/>
          </a:p>
          <a:p>
            <a:pPr lvl="0">
              <a:spcBef>
                <a:spcPts val="0"/>
              </a:spcBef>
              <a:defRPr/>
            </a:pPr>
            <a:r>
              <a:rPr lang="en-US" sz="1400" dirty="0" smtClean="0"/>
              <a:t>Is this a problem that OVAL should solve?</a:t>
            </a:r>
          </a:p>
          <a:p>
            <a:pPr lvl="1">
              <a:spcBef>
                <a:spcPts val="0"/>
              </a:spcBef>
              <a:defRPr/>
            </a:pPr>
            <a:r>
              <a:rPr lang="en-US" sz="1200" dirty="0" smtClean="0"/>
              <a:t>Leave the solution up to higher level context. Could the same result be achieved by separating the existence check from the state check with two definitions.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7" end="7"/>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xEl>
                                              <p:pRg st="2" end="2"/>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
                                            <p:txEl>
                                              <p:pRg st="6" end="6"/>
                                            </p:txEl>
                                          </p:spTgt>
                                        </p:tgtEl>
                                        <p:attrNameLst>
                                          <p:attrName>style.visibility</p:attrName>
                                        </p:attrNameLst>
                                      </p:cBhvr>
                                      <p:to>
                                        <p:strVal val="visible"/>
                                      </p:to>
                                    </p:set>
                                  </p:childTnLst>
                                </p:cTn>
                              </p:par>
                              <p:par>
                                <p:cTn id="29" presetID="1" presetClass="entr" presetSubtype="0" fill="hold" grpId="1" nodeType="withEffect">
                                  <p:stCondLst>
                                    <p:cond delay="0"/>
                                  </p:stCondLst>
                                  <p:childTnLst>
                                    <p:set>
                                      <p:cBhvr>
                                        <p:cTn id="30" dur="1" fill="hold">
                                          <p:stCondLst>
                                            <p:cond delay="0"/>
                                          </p:stCondLst>
                                        </p:cTn>
                                        <p:tgtEl>
                                          <p:spTgt spid="4">
                                            <p:bg/>
                                          </p:spTgt>
                                        </p:tgtEl>
                                        <p:attrNameLst>
                                          <p:attrName>style.visibility</p:attrName>
                                        </p:attrNameLst>
                                      </p:cBhvr>
                                      <p:to>
                                        <p:strVal val="visible"/>
                                      </p:to>
                                    </p:set>
                                  </p:childTnLst>
                                </p:cTn>
                              </p:par>
                              <p:par>
                                <p:cTn id="31" presetID="1" presetClass="entr" presetSubtype="0" fill="hold" grpId="1" nodeType="withEffect">
                                  <p:stCondLst>
                                    <p:cond delay="0"/>
                                  </p:stCondLst>
                                  <p:childTnLst>
                                    <p:set>
                                      <p:cBhvr>
                                        <p:cTn id="32" dur="1" fill="hold">
                                          <p:stCondLst>
                                            <p:cond delay="0"/>
                                          </p:stCondLst>
                                        </p:cTn>
                                        <p:tgtEl>
                                          <p:spTgt spid="4">
                                            <p:txEl>
                                              <p:pRg st="0" end="0"/>
                                            </p:txEl>
                                          </p:spTgt>
                                        </p:tgtEl>
                                        <p:attrNameLst>
                                          <p:attrName>style.visibility</p:attrName>
                                        </p:attrNameLst>
                                      </p:cBhvr>
                                      <p:to>
                                        <p:strVal val="visible"/>
                                      </p:to>
                                    </p:set>
                                  </p:childTnLst>
                                </p:cTn>
                              </p:par>
                              <p:par>
                                <p:cTn id="33" presetID="1" presetClass="entr" presetSubtype="0" fill="hold" grpId="1" nodeType="withEffect">
                                  <p:stCondLst>
                                    <p:cond delay="0"/>
                                  </p:stCondLst>
                                  <p:childTnLst>
                                    <p:set>
                                      <p:cBhvr>
                                        <p:cTn id="34" dur="1" fill="hold">
                                          <p:stCondLst>
                                            <p:cond delay="0"/>
                                          </p:stCondLst>
                                        </p:cTn>
                                        <p:tgtEl>
                                          <p:spTgt spid="4">
                                            <p:txEl>
                                              <p:pRg st="1" end="1"/>
                                            </p:txEl>
                                          </p:spTgt>
                                        </p:tgtEl>
                                        <p:attrNameLst>
                                          <p:attrName>style.visibility</p:attrName>
                                        </p:attrNameLst>
                                      </p:cBhvr>
                                      <p:to>
                                        <p:strVal val="visible"/>
                                      </p:to>
                                    </p:set>
                                  </p:childTnLst>
                                </p:cTn>
                              </p:par>
                              <p:par>
                                <p:cTn id="35" presetID="1" presetClass="entr" presetSubtype="0" fill="hold" grpId="1" nodeType="withEffect">
                                  <p:stCondLst>
                                    <p:cond delay="0"/>
                                  </p:stCondLst>
                                  <p:childTnLst>
                                    <p:set>
                                      <p:cBhvr>
                                        <p:cTn id="36" dur="1" fill="hold">
                                          <p:stCondLst>
                                            <p:cond delay="0"/>
                                          </p:stCondLst>
                                        </p:cTn>
                                        <p:tgtEl>
                                          <p:spTgt spid="4">
                                            <p:txEl>
                                              <p:pRg st="2" end="2"/>
                                            </p:txEl>
                                          </p:spTgt>
                                        </p:tgtEl>
                                        <p:attrNameLst>
                                          <p:attrName>style.visibility</p:attrName>
                                        </p:attrNameLst>
                                      </p:cBhvr>
                                      <p:to>
                                        <p:strVal val="visible"/>
                                      </p:to>
                                    </p:set>
                                  </p:childTnLst>
                                </p:cTn>
                              </p:par>
                              <p:par>
                                <p:cTn id="37" presetID="1" presetClass="entr" presetSubtype="0" fill="hold" grpId="1" nodeType="withEffect">
                                  <p:stCondLst>
                                    <p:cond delay="0"/>
                                  </p:stCondLst>
                                  <p:childTnLst>
                                    <p:set>
                                      <p:cBhvr>
                                        <p:cTn id="38" dur="1" fill="hold">
                                          <p:stCondLst>
                                            <p:cond delay="0"/>
                                          </p:stCondLst>
                                        </p:cTn>
                                        <p:tgtEl>
                                          <p:spTgt spid="4">
                                            <p:txEl>
                                              <p:pRg st="3" end="3"/>
                                            </p:txEl>
                                          </p:spTgt>
                                        </p:tgtEl>
                                        <p:attrNameLst>
                                          <p:attrName>style.visibility</p:attrName>
                                        </p:attrNameLst>
                                      </p:cBhvr>
                                      <p:to>
                                        <p:strVal val="visible"/>
                                      </p:to>
                                    </p:set>
                                  </p:childTnLst>
                                </p:cTn>
                              </p:par>
                              <p:par>
                                <p:cTn id="39" presetID="1" presetClass="entr" presetSubtype="0" fill="hold" grpId="1" nodeType="withEffect">
                                  <p:stCondLst>
                                    <p:cond delay="0"/>
                                  </p:stCondLst>
                                  <p:childTnLst>
                                    <p:set>
                                      <p:cBhvr>
                                        <p:cTn id="40" dur="1" fill="hold">
                                          <p:stCondLst>
                                            <p:cond delay="0"/>
                                          </p:stCondLst>
                                        </p:cTn>
                                        <p:tgtEl>
                                          <p:spTgt spid="4">
                                            <p:txEl>
                                              <p:pRg st="4" end="4"/>
                                            </p:txEl>
                                          </p:spTgt>
                                        </p:tgtEl>
                                        <p:attrNameLst>
                                          <p:attrName>style.visibility</p:attrName>
                                        </p:attrNameLst>
                                      </p:cBhvr>
                                      <p:to>
                                        <p:strVal val="visible"/>
                                      </p:to>
                                    </p:set>
                                  </p:childTnLst>
                                </p:cTn>
                              </p:par>
                              <p:par>
                                <p:cTn id="41" presetID="1" presetClass="entr" presetSubtype="0" fill="hold" grpId="1" nodeType="withEffect">
                                  <p:stCondLst>
                                    <p:cond delay="0"/>
                                  </p:stCondLst>
                                  <p:childTnLst>
                                    <p:set>
                                      <p:cBhvr>
                                        <p:cTn id="42" dur="1" fill="hold">
                                          <p:stCondLst>
                                            <p:cond delay="0"/>
                                          </p:stCondLst>
                                        </p:cTn>
                                        <p:tgtEl>
                                          <p:spTgt spid="4">
                                            <p:txEl>
                                              <p:pRg st="6" end="6"/>
                                            </p:txEl>
                                          </p:spTgt>
                                        </p:tgtEl>
                                        <p:attrNameLst>
                                          <p:attrName>style.visibility</p:attrName>
                                        </p:attrNameLst>
                                      </p:cBhvr>
                                      <p:to>
                                        <p:strVal val="visible"/>
                                      </p:to>
                                    </p:set>
                                  </p:childTnLst>
                                </p:cTn>
                              </p:par>
                              <p:par>
                                <p:cTn id="43" presetID="1" presetClass="entr" presetSubtype="0" fill="hold" grpId="1" nodeType="withEffect">
                                  <p:stCondLst>
                                    <p:cond delay="0"/>
                                  </p:stCondLst>
                                  <p:childTnLst>
                                    <p:set>
                                      <p:cBhvr>
                                        <p:cTn id="44" dur="1" fill="hold">
                                          <p:stCondLst>
                                            <p:cond delay="0"/>
                                          </p:stCondLst>
                                        </p:cTn>
                                        <p:tgtEl>
                                          <p:spTgt spid="4">
                                            <p:txEl>
                                              <p:pRg st="8" end="8"/>
                                            </p:txEl>
                                          </p:spTgt>
                                        </p:tgtEl>
                                        <p:attrNameLst>
                                          <p:attrName>style.visibility</p:attrName>
                                        </p:attrNameLst>
                                      </p:cBhvr>
                                      <p:to>
                                        <p:strVal val="visible"/>
                                      </p:to>
                                    </p:set>
                                  </p:childTnLst>
                                </p:cTn>
                              </p:par>
                              <p:par>
                                <p:cTn id="45" presetID="1" presetClass="entr" presetSubtype="0" fill="hold" grpId="1" nodeType="withEffect">
                                  <p:stCondLst>
                                    <p:cond delay="0"/>
                                  </p:stCondLst>
                                  <p:childTnLst>
                                    <p:set>
                                      <p:cBhvr>
                                        <p:cTn id="46"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animBg="1"/>
      <p:bldP spid="4" grpId="1"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Considerations</a:t>
            </a:r>
            <a:endParaRPr lang="en-US" dirty="0"/>
          </a:p>
        </p:txBody>
      </p:sp>
      <p:sp>
        <p:nvSpPr>
          <p:cNvPr id="3" name="Content Placeholder 2"/>
          <p:cNvSpPr>
            <a:spLocks noGrp="1"/>
          </p:cNvSpPr>
          <p:nvPr>
            <p:ph idx="1"/>
          </p:nvPr>
        </p:nvSpPr>
        <p:spPr>
          <a:xfrm>
            <a:off x="457200" y="1655857"/>
            <a:ext cx="8077200" cy="4373563"/>
          </a:xfrm>
        </p:spPr>
        <p:txBody>
          <a:bodyPr/>
          <a:lstStyle/>
          <a:p>
            <a:r>
              <a:rPr lang="en-US" dirty="0" smtClean="0"/>
              <a:t>Are there other options to consider?</a:t>
            </a:r>
          </a:p>
          <a:p>
            <a:pPr lvl="1"/>
            <a:r>
              <a:rPr lang="en-US" dirty="0" smtClean="0"/>
              <a:t>Neither option fully addresses the requested capability</a:t>
            </a:r>
          </a:p>
          <a:p>
            <a:pPr lvl="1"/>
            <a:r>
              <a:rPr lang="en-US" dirty="0" smtClean="0"/>
              <a:t>No consistent evaluation data to use for driving some other type of result value</a:t>
            </a:r>
          </a:p>
          <a:p>
            <a:endParaRPr lang="en-US" dirty="0" smtClean="0"/>
          </a:p>
          <a:p>
            <a:r>
              <a:rPr lang="en-US" dirty="0" smtClean="0"/>
              <a:t>Does OVAL need to support this capability?</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Taming OVAL Results</a:t>
            </a:r>
            <a:endParaRPr lang="en-US" dirty="0"/>
          </a:p>
        </p:txBody>
      </p:sp>
      <p:sp>
        <p:nvSpPr>
          <p:cNvPr id="3" name="Content Placeholder 2"/>
          <p:cNvSpPr>
            <a:spLocks noGrp="1"/>
          </p:cNvSpPr>
          <p:nvPr>
            <p:ph idx="1"/>
          </p:nvPr>
        </p:nvSpPr>
        <p:spPr>
          <a:xfrm>
            <a:off x="533400" y="1600200"/>
            <a:ext cx="8534400" cy="4724400"/>
          </a:xfrm>
        </p:spPr>
        <p:txBody>
          <a:bodyPr/>
          <a:lstStyle/>
          <a:p>
            <a:pPr>
              <a:buNone/>
            </a:pPr>
            <a:r>
              <a:rPr lang="en-US" sz="3600" dirty="0" smtClean="0"/>
              <a:t>Smaller More Useful Result Sets</a:t>
            </a:r>
          </a:p>
          <a:p>
            <a:endParaRPr lang="en-US" dirty="0" smtClean="0"/>
          </a:p>
          <a:p>
            <a:r>
              <a:rPr lang="en-US" dirty="0" smtClean="0"/>
              <a:t>Feedback and requests for:</a:t>
            </a:r>
          </a:p>
          <a:p>
            <a:pPr lvl="1"/>
            <a:r>
              <a:rPr lang="en-US" dirty="0" smtClean="0"/>
              <a:t>more granular evaluation results</a:t>
            </a:r>
          </a:p>
          <a:p>
            <a:pPr lvl="1"/>
            <a:r>
              <a:rPr lang="en-US" dirty="0" smtClean="0"/>
              <a:t>results that scale to the enterprise</a:t>
            </a:r>
          </a:p>
          <a:p>
            <a:pPr lvl="1"/>
            <a:r>
              <a:rPr lang="en-US" dirty="0" smtClean="0"/>
              <a:t>results that include only the actionable information</a:t>
            </a:r>
          </a:p>
          <a:p>
            <a:pPr lvl="1"/>
            <a:r>
              <a:rPr lang="en-US" dirty="0" smtClean="0"/>
              <a:t>highlight the hidden data in OVAL Results</a:t>
            </a:r>
          </a:p>
          <a:p>
            <a:pPr lvl="1"/>
            <a:r>
              <a:rPr lang="en-US" dirty="0" smtClean="0"/>
              <a:t>… and maintain interoperability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mph" presetSubtype="2" fill="hold" nodeType="afterEffect">
                                  <p:stCondLst>
                                    <p:cond delay="0"/>
                                  </p:stCondLst>
                                  <p:childTnLst>
                                    <p:animClr clrSpc="rgb">
                                      <p:cBhvr override="childStyle">
                                        <p:cTn id="6" dur="500" fill="hold"/>
                                        <p:tgtEl>
                                          <p:spTgt spid="3">
                                            <p:txEl>
                                              <p:pRg st="4" end="4"/>
                                            </p:txEl>
                                          </p:spTgt>
                                        </p:tgtEl>
                                        <p:attrNameLst>
                                          <p:attrName>style.color</p:attrName>
                                        </p:attrNameLst>
                                      </p:cBhvr>
                                      <p:to>
                                        <a:srgbClr val="FF0000"/>
                                      </p:to>
                                    </p:animClr>
                                  </p:childTnLst>
                                </p:cTn>
                              </p:par>
                              <p:par>
                                <p:cTn id="7" presetID="3" presetClass="emph" presetSubtype="2" fill="hold" nodeType="withEffect">
                                  <p:stCondLst>
                                    <p:cond delay="0"/>
                                  </p:stCondLst>
                                  <p:childTnLst>
                                    <p:animClr clrSpc="rgb">
                                      <p:cBhvr override="childStyle">
                                        <p:cTn id="8" dur="500" fill="hold"/>
                                        <p:tgtEl>
                                          <p:spTgt spid="3">
                                            <p:txEl>
                                              <p:pRg st="5" end="5"/>
                                            </p:txEl>
                                          </p:spTgt>
                                        </p:tgtEl>
                                        <p:attrNameLst>
                                          <p:attrName>style.color</p:attrName>
                                        </p:attrNameLst>
                                      </p:cBhvr>
                                      <p:to>
                                        <a:srgbClr val="FF0000"/>
                                      </p:to>
                                    </p:animClr>
                                  </p:childTnLst>
                                </p:cTn>
                              </p:par>
                              <p:par>
                                <p:cTn id="9" presetID="5" presetClass="emph" presetSubtype="1" nodeType="withEffect">
                                  <p:stCondLst>
                                    <p:cond delay="0"/>
                                  </p:stCondLst>
                                  <p:childTnLst>
                                    <p:set>
                                      <p:cBhvr override="childStyle">
                                        <p:cTn id="10" dur="indefinite"/>
                                        <p:tgtEl>
                                          <p:spTgt spid="3">
                                            <p:txEl>
                                              <p:pRg st="4" end="4"/>
                                            </p:txEl>
                                          </p:spTgt>
                                        </p:tgtEl>
                                        <p:attrNameLst>
                                          <p:attrName>style.fontStyle</p:attrName>
                                        </p:attrNameLst>
                                      </p:cBhvr>
                                      <p:to>
                                        <p:strVal val="normal"/>
                                      </p:to>
                                    </p:set>
                                    <p:set>
                                      <p:cBhvr override="childStyle">
                                        <p:cTn id="11" dur="indefinite"/>
                                        <p:tgtEl>
                                          <p:spTgt spid="3">
                                            <p:txEl>
                                              <p:pRg st="4" end="4"/>
                                            </p:txEl>
                                          </p:spTgt>
                                        </p:tgtEl>
                                        <p:attrNameLst>
                                          <p:attrName>style.fontWeight</p:attrName>
                                        </p:attrNameLst>
                                      </p:cBhvr>
                                      <p:to>
                                        <p:strVal val="bold"/>
                                      </p:to>
                                    </p:set>
                                    <p:set>
                                      <p:cBhvr override="childStyle">
                                        <p:cTn id="12" dur="indefinite"/>
                                        <p:tgtEl>
                                          <p:spTgt spid="3">
                                            <p:txEl>
                                              <p:pRg st="4" end="4"/>
                                            </p:txEl>
                                          </p:spTgt>
                                        </p:tgtEl>
                                        <p:attrNameLst>
                                          <p:attrName>style.textDecorationUnderline</p:attrName>
                                        </p:attrNameLst>
                                      </p:cBhvr>
                                      <p:to>
                                        <p:strVal val="false"/>
                                      </p:to>
                                    </p:set>
                                  </p:childTnLst>
                                </p:cTn>
                              </p:par>
                              <p:par>
                                <p:cTn id="13" presetID="5" presetClass="emph" presetSubtype="1" nodeType="withEffect">
                                  <p:stCondLst>
                                    <p:cond delay="0"/>
                                  </p:stCondLst>
                                  <p:childTnLst>
                                    <p:set>
                                      <p:cBhvr override="childStyle">
                                        <p:cTn id="14" dur="indefinite"/>
                                        <p:tgtEl>
                                          <p:spTgt spid="3">
                                            <p:txEl>
                                              <p:pRg st="5" end="5"/>
                                            </p:txEl>
                                          </p:spTgt>
                                        </p:tgtEl>
                                        <p:attrNameLst>
                                          <p:attrName>style.fontStyle</p:attrName>
                                        </p:attrNameLst>
                                      </p:cBhvr>
                                      <p:to>
                                        <p:strVal val="normal"/>
                                      </p:to>
                                    </p:set>
                                    <p:set>
                                      <p:cBhvr override="childStyle">
                                        <p:cTn id="15" dur="indefinite"/>
                                        <p:tgtEl>
                                          <p:spTgt spid="3">
                                            <p:txEl>
                                              <p:pRg st="5" end="5"/>
                                            </p:txEl>
                                          </p:spTgt>
                                        </p:tgtEl>
                                        <p:attrNameLst>
                                          <p:attrName>style.fontWeight</p:attrName>
                                        </p:attrNameLst>
                                      </p:cBhvr>
                                      <p:to>
                                        <p:strVal val="bold"/>
                                      </p:to>
                                    </p:set>
                                    <p:set>
                                      <p:cBhvr override="childStyle">
                                        <p:cTn id="16" dur="indefinite"/>
                                        <p:tgtEl>
                                          <p:spTgt spid="3">
                                            <p:txEl>
                                              <p:pRg st="5" end="5"/>
                                            </p:txEl>
                                          </p:spTgt>
                                        </p:tgtEl>
                                        <p:attrNameLst>
                                          <p:attrName>style.textDecorationUnderline</p:attrName>
                                        </p:attrNameLst>
                                      </p:cBhvr>
                                      <p:to>
                                        <p:strVal val="fals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Lightweight OVAL Results</a:t>
            </a:r>
            <a:endParaRPr lang="en-US" dirty="0"/>
          </a:p>
        </p:txBody>
      </p:sp>
      <p:sp>
        <p:nvSpPr>
          <p:cNvPr id="3" name="Content Placeholder 2"/>
          <p:cNvSpPr>
            <a:spLocks noGrp="1"/>
          </p:cNvSpPr>
          <p:nvPr>
            <p:ph idx="1"/>
          </p:nvPr>
        </p:nvSpPr>
        <p:spPr/>
        <p:txBody>
          <a:bodyPr/>
          <a:lstStyle/>
          <a:p>
            <a:r>
              <a:rPr lang="en-US" dirty="0" smtClean="0"/>
              <a:t>Feature Request: </a:t>
            </a:r>
            <a:r>
              <a:rPr lang="en-US" i="1" dirty="0" smtClean="0"/>
              <a:t>add result directive to allow for lighter weight results with ability to track causal information</a:t>
            </a:r>
          </a:p>
          <a:p>
            <a:endParaRPr lang="en-US" i="1" dirty="0" smtClean="0"/>
          </a:p>
          <a:p>
            <a:pPr lvl="1"/>
            <a:r>
              <a:rPr lang="en-US" dirty="0" smtClean="0"/>
              <a:t>Need for smaller more useful result sets. </a:t>
            </a:r>
          </a:p>
          <a:p>
            <a:pPr lvl="1"/>
            <a:r>
              <a:rPr lang="en-US" dirty="0" smtClean="0"/>
              <a:t>Only include the data that is useful downstream.</a:t>
            </a:r>
          </a:p>
          <a:p>
            <a:pPr lvl="2">
              <a:defRPr/>
            </a:pPr>
            <a:r>
              <a:rPr lang="en-US" dirty="0" smtClean="0"/>
              <a:t>results that scale to the enterprise</a:t>
            </a:r>
          </a:p>
          <a:p>
            <a:pPr lvl="2">
              <a:defRPr/>
            </a:pPr>
            <a:r>
              <a:rPr lang="en-US" dirty="0" smtClean="0"/>
              <a:t>results that include only the actionable information</a:t>
            </a:r>
          </a:p>
          <a:p>
            <a:pPr lvl="2">
              <a:defRPr/>
            </a:pPr>
            <a:r>
              <a:rPr lang="en-US" dirty="0" smtClean="0"/>
              <a:t>highlight the hidden data in OVAL Results </a:t>
            </a:r>
          </a:p>
          <a:p>
            <a:pPr lvl="2">
              <a:defRPr/>
            </a:pPr>
            <a:r>
              <a:rPr lang="en-US" dirty="0" smtClean="0"/>
              <a:t>…and maintain interoperability</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274638"/>
            <a:ext cx="7086600" cy="944562"/>
          </a:xfrm>
        </p:spPr>
        <p:txBody>
          <a:bodyPr/>
          <a:lstStyle/>
          <a:p>
            <a:r>
              <a:rPr lang="en-US" dirty="0" smtClean="0"/>
              <a:t>OVAL Results Directives</a:t>
            </a:r>
            <a:endParaRPr lang="en-US" dirty="0"/>
          </a:p>
        </p:txBody>
      </p:sp>
      <p:sp>
        <p:nvSpPr>
          <p:cNvPr id="3" name="Content Placeholder 2"/>
          <p:cNvSpPr>
            <a:spLocks noGrp="1"/>
          </p:cNvSpPr>
          <p:nvPr>
            <p:ph idx="1"/>
          </p:nvPr>
        </p:nvSpPr>
        <p:spPr>
          <a:xfrm>
            <a:off x="457200" y="1655857"/>
            <a:ext cx="8229600" cy="4668743"/>
          </a:xfrm>
        </p:spPr>
        <p:txBody>
          <a:bodyPr>
            <a:normAutofit fontScale="85000" lnSpcReduction="10000"/>
          </a:bodyPr>
          <a:lstStyle/>
          <a:p>
            <a:r>
              <a:rPr lang="en-US" dirty="0" smtClean="0"/>
              <a:t>A set of flags that describe the information included in a results file. </a:t>
            </a:r>
          </a:p>
          <a:p>
            <a:pPr lvl="1"/>
            <a:r>
              <a:rPr lang="en-US" dirty="0" smtClean="0"/>
              <a:t>Include &amp; exclude results by result type</a:t>
            </a:r>
          </a:p>
          <a:p>
            <a:pPr lvl="2"/>
            <a:r>
              <a:rPr lang="en-US" dirty="0" smtClean="0"/>
              <a:t>directives state which of the possible results are included</a:t>
            </a:r>
          </a:p>
          <a:p>
            <a:pPr lvl="3"/>
            <a:r>
              <a:rPr lang="en-US" sz="1400" dirty="0" smtClean="0"/>
              <a:t>If a given result type is set to </a:t>
            </a:r>
            <a:r>
              <a:rPr lang="en-US" sz="1400" dirty="0" smtClean="0">
                <a:latin typeface="Consolas" pitchFamily="49" charset="0"/>
              </a:rPr>
              <a:t>false</a:t>
            </a:r>
            <a:r>
              <a:rPr lang="en-US" sz="1400" dirty="0" smtClean="0"/>
              <a:t> the all definitions with that result value are excluded.</a:t>
            </a:r>
          </a:p>
          <a:p>
            <a:pPr lvl="3"/>
            <a:endParaRPr lang="en-US" dirty="0" smtClean="0"/>
          </a:p>
          <a:p>
            <a:pPr lvl="1"/>
            <a:r>
              <a:rPr lang="en-US" dirty="0" smtClean="0"/>
              <a:t>Control the level of detail for included results</a:t>
            </a:r>
          </a:p>
          <a:p>
            <a:pPr lvl="2"/>
            <a:r>
              <a:rPr lang="en-US" dirty="0" smtClean="0">
                <a:latin typeface="Consolas" pitchFamily="49" charset="0"/>
              </a:rPr>
              <a:t>thin</a:t>
            </a:r>
            <a:r>
              <a:rPr lang="en-US" dirty="0" smtClean="0"/>
              <a:t> – only the minimal amount of information will be provided</a:t>
            </a:r>
          </a:p>
          <a:p>
            <a:pPr lvl="3"/>
            <a:r>
              <a:rPr lang="en-US" sz="1400" dirty="0" smtClean="0"/>
              <a:t>The criteria child element of a definition MUST not be present</a:t>
            </a:r>
          </a:p>
          <a:p>
            <a:pPr lvl="3"/>
            <a:r>
              <a:rPr lang="en-US" sz="1400" dirty="0" smtClean="0"/>
              <a:t>System characteristic information for the objects used by the definition MUST not be presented.</a:t>
            </a:r>
          </a:p>
          <a:p>
            <a:pPr lvl="3"/>
            <a:endParaRPr lang="en-US" sz="1400" dirty="0" smtClean="0"/>
          </a:p>
          <a:p>
            <a:pPr lvl="2"/>
            <a:r>
              <a:rPr lang="en-US" dirty="0" smtClean="0">
                <a:latin typeface="Consolas" pitchFamily="49" charset="0"/>
              </a:rPr>
              <a:t>full</a:t>
            </a:r>
            <a:r>
              <a:rPr lang="en-US" dirty="0" smtClean="0"/>
              <a:t> – very detailed information will be provided</a:t>
            </a:r>
          </a:p>
          <a:p>
            <a:pPr lvl="3"/>
            <a:r>
              <a:rPr lang="en-US" sz="1400" dirty="0" smtClean="0"/>
              <a:t>The results of all extended definitions and tests included in the criteria</a:t>
            </a:r>
          </a:p>
          <a:p>
            <a:pPr lvl="3"/>
            <a:r>
              <a:rPr lang="en-US" sz="1400" dirty="0" smtClean="0"/>
              <a:t>The actual information collected off the system must be presented.</a:t>
            </a:r>
          </a:p>
          <a:p>
            <a:pPr lvl="3"/>
            <a:endParaRPr lang="en-US" sz="1400" dirty="0" smtClean="0"/>
          </a:p>
          <a:p>
            <a:pPr lvl="1"/>
            <a:r>
              <a:rPr lang="en-US" dirty="0" smtClean="0"/>
              <a:t>Directives are set by the result producer</a:t>
            </a:r>
          </a:p>
          <a:p>
            <a:pPr lvl="2"/>
            <a:r>
              <a:rPr lang="en-US" dirty="0" smtClean="0"/>
              <a:t>Assumption that the result producer is somehow configurable.</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OVAL Results Directives Example</a:t>
            </a:r>
            <a:endParaRPr lang="en-US" dirty="0"/>
          </a:p>
        </p:txBody>
      </p:sp>
      <p:sp>
        <p:nvSpPr>
          <p:cNvPr id="3" name="Content Placeholder 2"/>
          <p:cNvSpPr>
            <a:spLocks noGrp="1"/>
          </p:cNvSpPr>
          <p:nvPr>
            <p:ph sz="half" idx="1"/>
          </p:nvPr>
        </p:nvSpPr>
        <p:spPr>
          <a:xfrm>
            <a:off x="457200" y="3627437"/>
            <a:ext cx="4419600" cy="2468563"/>
          </a:xfrm>
        </p:spPr>
        <p:txBody>
          <a:bodyPr numCol="1">
            <a:normAutofit fontScale="70000" lnSpcReduction="20000"/>
          </a:bodyPr>
          <a:lstStyle/>
          <a:p>
            <a:r>
              <a:rPr lang="en-US" dirty="0" smtClean="0"/>
              <a:t>The document includes:</a:t>
            </a:r>
          </a:p>
          <a:p>
            <a:pPr lvl="1"/>
            <a:r>
              <a:rPr lang="en-US" dirty="0" smtClean="0"/>
              <a:t>Full details for true results</a:t>
            </a:r>
          </a:p>
          <a:p>
            <a:pPr lvl="1"/>
            <a:r>
              <a:rPr lang="en-US" dirty="0" smtClean="0"/>
              <a:t>Full details for unknown results</a:t>
            </a:r>
          </a:p>
          <a:p>
            <a:pPr lvl="1"/>
            <a:r>
              <a:rPr lang="en-US" dirty="0" smtClean="0"/>
              <a:t>Full details for error results</a:t>
            </a:r>
          </a:p>
          <a:p>
            <a:pPr lvl="1"/>
            <a:r>
              <a:rPr lang="en-US" dirty="0" smtClean="0"/>
              <a:t>Minimal information for false results</a:t>
            </a:r>
          </a:p>
          <a:p>
            <a:pPr lvl="2"/>
            <a:endParaRPr lang="en-US" dirty="0" smtClean="0"/>
          </a:p>
          <a:p>
            <a:r>
              <a:rPr lang="en-US" dirty="0" smtClean="0"/>
              <a:t>The document excludes:</a:t>
            </a:r>
          </a:p>
          <a:p>
            <a:pPr lvl="1"/>
            <a:r>
              <a:rPr lang="en-US" dirty="0" smtClean="0"/>
              <a:t>All not evaluated results</a:t>
            </a:r>
          </a:p>
          <a:p>
            <a:pPr lvl="1"/>
            <a:r>
              <a:rPr lang="en-US" dirty="0" smtClean="0"/>
              <a:t>All not applicable results</a:t>
            </a:r>
          </a:p>
        </p:txBody>
      </p:sp>
      <p:sp>
        <p:nvSpPr>
          <p:cNvPr id="6" name="Content Placeholder 5"/>
          <p:cNvSpPr>
            <a:spLocks noGrp="1"/>
          </p:cNvSpPr>
          <p:nvPr>
            <p:ph sz="half" idx="2"/>
          </p:nvPr>
        </p:nvSpPr>
        <p:spPr>
          <a:xfrm>
            <a:off x="4953000" y="3627438"/>
            <a:ext cx="3657600" cy="1401762"/>
          </a:xfrm>
          <a:ln/>
        </p:spPr>
        <p:style>
          <a:lnRef idx="1">
            <a:schemeClr val="dk1"/>
          </a:lnRef>
          <a:fillRef idx="2">
            <a:schemeClr val="dk1"/>
          </a:fillRef>
          <a:effectRef idx="1">
            <a:schemeClr val="dk1"/>
          </a:effectRef>
          <a:fontRef idx="minor">
            <a:schemeClr val="dk1"/>
          </a:fontRef>
        </p:style>
        <p:txBody>
          <a:bodyPr/>
          <a:lstStyle/>
          <a:p>
            <a:pPr marL="0" indent="0">
              <a:buNone/>
            </a:pPr>
            <a:r>
              <a:rPr lang="en-US" sz="2000" dirty="0" smtClean="0"/>
              <a:t>Example results:</a:t>
            </a:r>
          </a:p>
          <a:p>
            <a:pPr lvl="1"/>
            <a:r>
              <a:rPr lang="en-US" sz="1700" dirty="0" smtClean="0"/>
              <a:t>definition document: 105KB</a:t>
            </a:r>
          </a:p>
          <a:p>
            <a:pPr lvl="1">
              <a:buClrTx/>
            </a:pPr>
            <a:r>
              <a:rPr lang="en-US" sz="1700" dirty="0" smtClean="0"/>
              <a:t>full results: 143KB</a:t>
            </a:r>
          </a:p>
          <a:p>
            <a:pPr lvl="1"/>
            <a:r>
              <a:rPr lang="en-US" sz="1700" dirty="0" smtClean="0"/>
              <a:t>tailored results: 117KB</a:t>
            </a:r>
          </a:p>
        </p:txBody>
      </p:sp>
      <p:sp>
        <p:nvSpPr>
          <p:cNvPr id="4" name="Rectangle 3"/>
          <p:cNvSpPr/>
          <p:nvPr/>
        </p:nvSpPr>
        <p:spPr>
          <a:xfrm>
            <a:off x="533400" y="1600200"/>
            <a:ext cx="8077200" cy="1815882"/>
          </a:xfrm>
          <a:prstGeom prst="rect">
            <a:avLst/>
          </a:prstGeom>
          <a:ln w="12700">
            <a:solidFill>
              <a:schemeClr val="tx1"/>
            </a:solidFill>
          </a:ln>
        </p:spPr>
        <p:txBody>
          <a:bodyPr wrap="square">
            <a:spAutoFit/>
          </a:bodyPr>
          <a:lstStyle/>
          <a:p>
            <a:r>
              <a:rPr lang="en-US" sz="1400" dirty="0" smtClean="0">
                <a:solidFill>
                  <a:srgbClr val="000096"/>
                </a:solidFill>
                <a:latin typeface="Consolas" pitchFamily="49" charset="0"/>
              </a:rPr>
              <a:t>&lt;directives&gt;</a:t>
            </a:r>
            <a:r>
              <a:rPr lang="en-US" sz="1400" dirty="0" smtClean="0">
                <a:solidFill>
                  <a:srgbClr val="000000"/>
                </a:solidFill>
                <a:latin typeface="Consolas" pitchFamily="49" charset="0"/>
              </a:rPr>
              <a:t/>
            </a:r>
            <a:br>
              <a:rPr lang="en-US" sz="1400" dirty="0" smtClean="0">
                <a:solidFill>
                  <a:srgbClr val="000000"/>
                </a:solidFill>
                <a:latin typeface="Consolas" pitchFamily="49" charset="0"/>
              </a:rPr>
            </a:br>
            <a:r>
              <a:rPr lang="en-US" sz="1400" dirty="0" smtClean="0">
                <a:solidFill>
                  <a:srgbClr val="000000"/>
                </a:solidFill>
                <a:latin typeface="Consolas" pitchFamily="49" charset="0"/>
              </a:rPr>
              <a:t> </a:t>
            </a:r>
            <a:r>
              <a:rPr lang="en-US" sz="1400" dirty="0" smtClean="0">
                <a:solidFill>
                  <a:srgbClr val="000096"/>
                </a:solidFill>
                <a:latin typeface="Consolas" pitchFamily="49" charset="0"/>
              </a:rPr>
              <a:t>&lt;</a:t>
            </a:r>
            <a:r>
              <a:rPr lang="en-US" sz="1400" dirty="0" err="1" smtClean="0">
                <a:solidFill>
                  <a:srgbClr val="000096"/>
                </a:solidFill>
                <a:latin typeface="Consolas" pitchFamily="49" charset="0"/>
              </a:rPr>
              <a:t>definition_true</a:t>
            </a:r>
            <a:r>
              <a:rPr lang="en-US" sz="1400" dirty="0" smtClean="0">
                <a:solidFill>
                  <a:srgbClr val="F5844C"/>
                </a:solidFill>
                <a:latin typeface="Consolas" pitchFamily="49" charset="0"/>
              </a:rPr>
              <a:t> content</a:t>
            </a:r>
            <a:r>
              <a:rPr lang="en-US" sz="1400" dirty="0" smtClean="0">
                <a:solidFill>
                  <a:srgbClr val="FF8040"/>
                </a:solidFill>
                <a:latin typeface="Consolas" pitchFamily="49" charset="0"/>
              </a:rPr>
              <a:t>=</a:t>
            </a:r>
            <a:r>
              <a:rPr lang="en-US" sz="1400" dirty="0" smtClean="0">
                <a:solidFill>
                  <a:srgbClr val="993300"/>
                </a:solidFill>
                <a:latin typeface="Consolas" pitchFamily="49" charset="0"/>
              </a:rPr>
              <a:t>"full"</a:t>
            </a:r>
            <a:r>
              <a:rPr lang="en-US" sz="1400" dirty="0" smtClean="0">
                <a:solidFill>
                  <a:srgbClr val="F5844C"/>
                </a:solidFill>
                <a:latin typeface="Consolas" pitchFamily="49" charset="0"/>
              </a:rPr>
              <a:t> reported</a:t>
            </a:r>
            <a:r>
              <a:rPr lang="en-US" sz="1400" dirty="0" smtClean="0">
                <a:solidFill>
                  <a:srgbClr val="FF8040"/>
                </a:solidFill>
                <a:latin typeface="Consolas" pitchFamily="49" charset="0"/>
              </a:rPr>
              <a:t>=</a:t>
            </a:r>
            <a:r>
              <a:rPr lang="en-US" sz="1400" dirty="0" smtClean="0">
                <a:solidFill>
                  <a:srgbClr val="993300"/>
                </a:solidFill>
                <a:latin typeface="Consolas" pitchFamily="49" charset="0"/>
              </a:rPr>
              <a:t>"true"</a:t>
            </a:r>
            <a:r>
              <a:rPr lang="en-US" sz="1400" dirty="0" smtClean="0">
                <a:solidFill>
                  <a:srgbClr val="000096"/>
                </a:solidFill>
                <a:latin typeface="Consolas" pitchFamily="49" charset="0"/>
              </a:rPr>
              <a:t>/&gt;</a:t>
            </a:r>
            <a:r>
              <a:rPr lang="en-US" sz="1400" dirty="0" smtClean="0">
                <a:solidFill>
                  <a:srgbClr val="000000"/>
                </a:solidFill>
                <a:latin typeface="Consolas" pitchFamily="49" charset="0"/>
              </a:rPr>
              <a:t/>
            </a:r>
            <a:br>
              <a:rPr lang="en-US" sz="1400" dirty="0" smtClean="0">
                <a:solidFill>
                  <a:srgbClr val="000000"/>
                </a:solidFill>
                <a:latin typeface="Consolas" pitchFamily="49" charset="0"/>
              </a:rPr>
            </a:br>
            <a:r>
              <a:rPr lang="en-US" sz="1400" dirty="0" smtClean="0">
                <a:solidFill>
                  <a:srgbClr val="000000"/>
                </a:solidFill>
                <a:latin typeface="Consolas" pitchFamily="49" charset="0"/>
              </a:rPr>
              <a:t> </a:t>
            </a:r>
            <a:r>
              <a:rPr lang="en-US" sz="1400" b="1" dirty="0" smtClean="0">
                <a:solidFill>
                  <a:srgbClr val="000096"/>
                </a:solidFill>
                <a:latin typeface="Consolas" pitchFamily="49" charset="0"/>
              </a:rPr>
              <a:t>&lt;</a:t>
            </a:r>
            <a:r>
              <a:rPr lang="en-US" sz="1400" b="1" dirty="0" err="1" smtClean="0">
                <a:solidFill>
                  <a:srgbClr val="000096"/>
                </a:solidFill>
                <a:latin typeface="Consolas" pitchFamily="49" charset="0"/>
              </a:rPr>
              <a:t>definition_false</a:t>
            </a:r>
            <a:r>
              <a:rPr lang="en-US" sz="1400" b="1" dirty="0" smtClean="0">
                <a:solidFill>
                  <a:srgbClr val="F5844C"/>
                </a:solidFill>
                <a:latin typeface="Consolas" pitchFamily="49" charset="0"/>
              </a:rPr>
              <a:t> content</a:t>
            </a:r>
            <a:r>
              <a:rPr lang="en-US" sz="1400" b="1" dirty="0" smtClean="0">
                <a:solidFill>
                  <a:srgbClr val="FF8040"/>
                </a:solidFill>
                <a:latin typeface="Consolas" pitchFamily="49" charset="0"/>
              </a:rPr>
              <a:t>=</a:t>
            </a:r>
            <a:r>
              <a:rPr lang="en-US" sz="1400" b="1" dirty="0" smtClean="0">
                <a:solidFill>
                  <a:srgbClr val="993300"/>
                </a:solidFill>
                <a:latin typeface="Consolas" pitchFamily="49" charset="0"/>
              </a:rPr>
              <a:t>"thin"</a:t>
            </a:r>
            <a:r>
              <a:rPr lang="en-US" sz="1400" b="1" dirty="0" smtClean="0">
                <a:solidFill>
                  <a:srgbClr val="F5844C"/>
                </a:solidFill>
                <a:latin typeface="Consolas" pitchFamily="49" charset="0"/>
              </a:rPr>
              <a:t> reported</a:t>
            </a:r>
            <a:r>
              <a:rPr lang="en-US" sz="1400" b="1" dirty="0" smtClean="0">
                <a:solidFill>
                  <a:srgbClr val="FF8040"/>
                </a:solidFill>
                <a:latin typeface="Consolas" pitchFamily="49" charset="0"/>
              </a:rPr>
              <a:t>=</a:t>
            </a:r>
            <a:r>
              <a:rPr lang="en-US" sz="1400" b="1" dirty="0" smtClean="0">
                <a:solidFill>
                  <a:srgbClr val="993300"/>
                </a:solidFill>
                <a:latin typeface="Consolas" pitchFamily="49" charset="0"/>
              </a:rPr>
              <a:t>"true"</a:t>
            </a:r>
            <a:r>
              <a:rPr lang="en-US" sz="1400" b="1" dirty="0" smtClean="0">
                <a:solidFill>
                  <a:srgbClr val="000096"/>
                </a:solidFill>
                <a:latin typeface="Consolas" pitchFamily="49" charset="0"/>
              </a:rPr>
              <a:t>/&gt;</a:t>
            </a:r>
            <a:r>
              <a:rPr lang="en-US" sz="1400" dirty="0" smtClean="0">
                <a:solidFill>
                  <a:srgbClr val="000000"/>
                </a:solidFill>
                <a:latin typeface="Consolas" pitchFamily="49" charset="0"/>
              </a:rPr>
              <a:t/>
            </a:r>
            <a:br>
              <a:rPr lang="en-US" sz="1400" dirty="0" smtClean="0">
                <a:solidFill>
                  <a:srgbClr val="000000"/>
                </a:solidFill>
                <a:latin typeface="Consolas" pitchFamily="49" charset="0"/>
              </a:rPr>
            </a:br>
            <a:r>
              <a:rPr lang="en-US" sz="1400" dirty="0" smtClean="0">
                <a:solidFill>
                  <a:srgbClr val="000000"/>
                </a:solidFill>
                <a:latin typeface="Consolas" pitchFamily="49" charset="0"/>
              </a:rPr>
              <a:t> </a:t>
            </a:r>
            <a:r>
              <a:rPr lang="en-US" sz="1400" dirty="0" smtClean="0">
                <a:solidFill>
                  <a:srgbClr val="000096"/>
                </a:solidFill>
                <a:latin typeface="Consolas" pitchFamily="49" charset="0"/>
              </a:rPr>
              <a:t>&lt;</a:t>
            </a:r>
            <a:r>
              <a:rPr lang="en-US" sz="1400" dirty="0" err="1" smtClean="0">
                <a:solidFill>
                  <a:srgbClr val="000096"/>
                </a:solidFill>
                <a:latin typeface="Consolas" pitchFamily="49" charset="0"/>
              </a:rPr>
              <a:t>definition_unknown</a:t>
            </a:r>
            <a:r>
              <a:rPr lang="en-US" sz="1400" dirty="0" smtClean="0">
                <a:solidFill>
                  <a:srgbClr val="F5844C"/>
                </a:solidFill>
                <a:latin typeface="Consolas" pitchFamily="49" charset="0"/>
              </a:rPr>
              <a:t> content</a:t>
            </a:r>
            <a:r>
              <a:rPr lang="en-US" sz="1400" dirty="0" smtClean="0">
                <a:solidFill>
                  <a:srgbClr val="FF8040"/>
                </a:solidFill>
                <a:latin typeface="Consolas" pitchFamily="49" charset="0"/>
              </a:rPr>
              <a:t>=</a:t>
            </a:r>
            <a:r>
              <a:rPr lang="en-US" sz="1400" dirty="0" smtClean="0">
                <a:solidFill>
                  <a:srgbClr val="993300"/>
                </a:solidFill>
                <a:latin typeface="Consolas" pitchFamily="49" charset="0"/>
              </a:rPr>
              <a:t>"full"</a:t>
            </a:r>
            <a:r>
              <a:rPr lang="en-US" sz="1400" dirty="0" smtClean="0">
                <a:solidFill>
                  <a:srgbClr val="F5844C"/>
                </a:solidFill>
                <a:latin typeface="Consolas" pitchFamily="49" charset="0"/>
              </a:rPr>
              <a:t> reported</a:t>
            </a:r>
            <a:r>
              <a:rPr lang="en-US" sz="1400" dirty="0" smtClean="0">
                <a:solidFill>
                  <a:srgbClr val="FF8040"/>
                </a:solidFill>
                <a:latin typeface="Consolas" pitchFamily="49" charset="0"/>
              </a:rPr>
              <a:t>=</a:t>
            </a:r>
            <a:r>
              <a:rPr lang="en-US" sz="1400" dirty="0" smtClean="0">
                <a:solidFill>
                  <a:srgbClr val="993300"/>
                </a:solidFill>
                <a:latin typeface="Consolas" pitchFamily="49" charset="0"/>
              </a:rPr>
              <a:t>"true"</a:t>
            </a:r>
            <a:r>
              <a:rPr lang="en-US" sz="1400" dirty="0" smtClean="0">
                <a:solidFill>
                  <a:srgbClr val="000096"/>
                </a:solidFill>
                <a:latin typeface="Consolas" pitchFamily="49" charset="0"/>
              </a:rPr>
              <a:t>/&gt;</a:t>
            </a:r>
            <a:r>
              <a:rPr lang="en-US" sz="1400" dirty="0" smtClean="0">
                <a:solidFill>
                  <a:srgbClr val="000000"/>
                </a:solidFill>
                <a:latin typeface="Consolas" pitchFamily="49" charset="0"/>
              </a:rPr>
              <a:t/>
            </a:r>
            <a:br>
              <a:rPr lang="en-US" sz="1400" dirty="0" smtClean="0">
                <a:solidFill>
                  <a:srgbClr val="000000"/>
                </a:solidFill>
                <a:latin typeface="Consolas" pitchFamily="49" charset="0"/>
              </a:rPr>
            </a:br>
            <a:r>
              <a:rPr lang="en-US" sz="1400" dirty="0" smtClean="0">
                <a:solidFill>
                  <a:srgbClr val="000000"/>
                </a:solidFill>
                <a:latin typeface="Consolas" pitchFamily="49" charset="0"/>
              </a:rPr>
              <a:t> </a:t>
            </a:r>
            <a:r>
              <a:rPr lang="en-US" sz="1400" dirty="0" smtClean="0">
                <a:solidFill>
                  <a:srgbClr val="000096"/>
                </a:solidFill>
                <a:latin typeface="Consolas" pitchFamily="49" charset="0"/>
              </a:rPr>
              <a:t>&lt;</a:t>
            </a:r>
            <a:r>
              <a:rPr lang="en-US" sz="1400" dirty="0" err="1" smtClean="0">
                <a:solidFill>
                  <a:srgbClr val="000096"/>
                </a:solidFill>
                <a:latin typeface="Consolas" pitchFamily="49" charset="0"/>
              </a:rPr>
              <a:t>definition_error</a:t>
            </a:r>
            <a:r>
              <a:rPr lang="en-US" sz="1400" dirty="0" smtClean="0">
                <a:solidFill>
                  <a:srgbClr val="F5844C"/>
                </a:solidFill>
                <a:latin typeface="Consolas" pitchFamily="49" charset="0"/>
              </a:rPr>
              <a:t> content</a:t>
            </a:r>
            <a:r>
              <a:rPr lang="en-US" sz="1400" dirty="0" smtClean="0">
                <a:solidFill>
                  <a:srgbClr val="FF8040"/>
                </a:solidFill>
                <a:latin typeface="Consolas" pitchFamily="49" charset="0"/>
              </a:rPr>
              <a:t>=</a:t>
            </a:r>
            <a:r>
              <a:rPr lang="en-US" sz="1400" dirty="0" smtClean="0">
                <a:solidFill>
                  <a:srgbClr val="993300"/>
                </a:solidFill>
                <a:latin typeface="Consolas" pitchFamily="49" charset="0"/>
              </a:rPr>
              <a:t>"full"</a:t>
            </a:r>
            <a:r>
              <a:rPr lang="en-US" sz="1400" dirty="0" smtClean="0">
                <a:solidFill>
                  <a:srgbClr val="F5844C"/>
                </a:solidFill>
                <a:latin typeface="Consolas" pitchFamily="49" charset="0"/>
              </a:rPr>
              <a:t> reported</a:t>
            </a:r>
            <a:r>
              <a:rPr lang="en-US" sz="1400" dirty="0" smtClean="0">
                <a:solidFill>
                  <a:srgbClr val="FF8040"/>
                </a:solidFill>
                <a:latin typeface="Consolas" pitchFamily="49" charset="0"/>
              </a:rPr>
              <a:t>=</a:t>
            </a:r>
            <a:r>
              <a:rPr lang="en-US" sz="1400" dirty="0" smtClean="0">
                <a:solidFill>
                  <a:srgbClr val="993300"/>
                </a:solidFill>
                <a:latin typeface="Consolas" pitchFamily="49" charset="0"/>
              </a:rPr>
              <a:t>"true"</a:t>
            </a:r>
            <a:r>
              <a:rPr lang="en-US" sz="1400" dirty="0" smtClean="0">
                <a:solidFill>
                  <a:srgbClr val="000096"/>
                </a:solidFill>
                <a:latin typeface="Consolas" pitchFamily="49" charset="0"/>
              </a:rPr>
              <a:t>/&gt;</a:t>
            </a:r>
            <a:r>
              <a:rPr lang="en-US" sz="1400" dirty="0" smtClean="0">
                <a:solidFill>
                  <a:srgbClr val="000000"/>
                </a:solidFill>
                <a:latin typeface="Consolas" pitchFamily="49" charset="0"/>
              </a:rPr>
              <a:t/>
            </a:r>
            <a:br>
              <a:rPr lang="en-US" sz="1400" dirty="0" smtClean="0">
                <a:solidFill>
                  <a:srgbClr val="000000"/>
                </a:solidFill>
                <a:latin typeface="Consolas" pitchFamily="49" charset="0"/>
              </a:rPr>
            </a:br>
            <a:r>
              <a:rPr lang="en-US" sz="1400" dirty="0" smtClean="0">
                <a:solidFill>
                  <a:srgbClr val="000000"/>
                </a:solidFill>
                <a:latin typeface="Consolas" pitchFamily="49" charset="0"/>
              </a:rPr>
              <a:t> </a:t>
            </a:r>
            <a:r>
              <a:rPr lang="en-US" sz="1400" dirty="0" smtClean="0">
                <a:solidFill>
                  <a:srgbClr val="000096"/>
                </a:solidFill>
                <a:latin typeface="Consolas" pitchFamily="49" charset="0"/>
              </a:rPr>
              <a:t>&lt;</a:t>
            </a:r>
            <a:r>
              <a:rPr lang="en-US" sz="1400" dirty="0" err="1" smtClean="0">
                <a:solidFill>
                  <a:srgbClr val="000096"/>
                </a:solidFill>
                <a:latin typeface="Consolas" pitchFamily="49" charset="0"/>
              </a:rPr>
              <a:t>definition_not_evaluated</a:t>
            </a:r>
            <a:r>
              <a:rPr lang="en-US" sz="1400" dirty="0" smtClean="0">
                <a:solidFill>
                  <a:srgbClr val="F5844C"/>
                </a:solidFill>
                <a:latin typeface="Consolas" pitchFamily="49" charset="0"/>
              </a:rPr>
              <a:t> content</a:t>
            </a:r>
            <a:r>
              <a:rPr lang="en-US" sz="1400" dirty="0" smtClean="0">
                <a:solidFill>
                  <a:srgbClr val="FF8040"/>
                </a:solidFill>
                <a:latin typeface="Consolas" pitchFamily="49" charset="0"/>
              </a:rPr>
              <a:t>=</a:t>
            </a:r>
            <a:r>
              <a:rPr lang="en-US" sz="1400" dirty="0" smtClean="0">
                <a:solidFill>
                  <a:srgbClr val="993300"/>
                </a:solidFill>
                <a:latin typeface="Consolas" pitchFamily="49" charset="0"/>
              </a:rPr>
              <a:t>"thin"</a:t>
            </a:r>
            <a:r>
              <a:rPr lang="en-US" sz="1400" dirty="0" smtClean="0">
                <a:solidFill>
                  <a:srgbClr val="F5844C"/>
                </a:solidFill>
                <a:latin typeface="Consolas" pitchFamily="49" charset="0"/>
              </a:rPr>
              <a:t> reported</a:t>
            </a:r>
            <a:r>
              <a:rPr lang="en-US" sz="1400" dirty="0" smtClean="0">
                <a:solidFill>
                  <a:srgbClr val="FF8040"/>
                </a:solidFill>
                <a:latin typeface="Consolas" pitchFamily="49" charset="0"/>
              </a:rPr>
              <a:t>=</a:t>
            </a:r>
            <a:r>
              <a:rPr lang="en-US" sz="1400" dirty="0" smtClean="0">
                <a:solidFill>
                  <a:srgbClr val="993300"/>
                </a:solidFill>
                <a:latin typeface="Consolas" pitchFamily="49" charset="0"/>
              </a:rPr>
              <a:t>"false"</a:t>
            </a:r>
            <a:r>
              <a:rPr lang="en-US" sz="1400" dirty="0" smtClean="0">
                <a:solidFill>
                  <a:srgbClr val="000096"/>
                </a:solidFill>
                <a:latin typeface="Consolas" pitchFamily="49" charset="0"/>
              </a:rPr>
              <a:t>/&gt;</a:t>
            </a:r>
            <a:r>
              <a:rPr lang="en-US" sz="1400" dirty="0" smtClean="0">
                <a:solidFill>
                  <a:srgbClr val="000000"/>
                </a:solidFill>
                <a:latin typeface="Consolas" pitchFamily="49" charset="0"/>
              </a:rPr>
              <a:t/>
            </a:r>
            <a:br>
              <a:rPr lang="en-US" sz="1400" dirty="0" smtClean="0">
                <a:solidFill>
                  <a:srgbClr val="000000"/>
                </a:solidFill>
                <a:latin typeface="Consolas" pitchFamily="49" charset="0"/>
              </a:rPr>
            </a:br>
            <a:r>
              <a:rPr lang="en-US" sz="1400" dirty="0" smtClean="0">
                <a:solidFill>
                  <a:srgbClr val="000000"/>
                </a:solidFill>
                <a:latin typeface="Consolas" pitchFamily="49" charset="0"/>
              </a:rPr>
              <a:t> </a:t>
            </a:r>
            <a:r>
              <a:rPr lang="en-US" sz="1400" dirty="0" smtClean="0">
                <a:solidFill>
                  <a:srgbClr val="000096"/>
                </a:solidFill>
                <a:latin typeface="Consolas" pitchFamily="49" charset="0"/>
              </a:rPr>
              <a:t>&lt;</a:t>
            </a:r>
            <a:r>
              <a:rPr lang="en-US" sz="1400" dirty="0" err="1" smtClean="0">
                <a:solidFill>
                  <a:srgbClr val="000096"/>
                </a:solidFill>
                <a:latin typeface="Consolas" pitchFamily="49" charset="0"/>
              </a:rPr>
              <a:t>definition_not_applicable</a:t>
            </a:r>
            <a:r>
              <a:rPr lang="en-US" sz="1400" dirty="0" smtClean="0">
                <a:solidFill>
                  <a:srgbClr val="F5844C"/>
                </a:solidFill>
                <a:latin typeface="Consolas" pitchFamily="49" charset="0"/>
              </a:rPr>
              <a:t> content</a:t>
            </a:r>
            <a:r>
              <a:rPr lang="en-US" sz="1400" dirty="0" smtClean="0">
                <a:solidFill>
                  <a:srgbClr val="FF8040"/>
                </a:solidFill>
                <a:latin typeface="Consolas" pitchFamily="49" charset="0"/>
              </a:rPr>
              <a:t>=</a:t>
            </a:r>
            <a:r>
              <a:rPr lang="en-US" sz="1400" dirty="0" smtClean="0">
                <a:solidFill>
                  <a:srgbClr val="993300"/>
                </a:solidFill>
                <a:latin typeface="Consolas" pitchFamily="49" charset="0"/>
              </a:rPr>
              <a:t>"thin"</a:t>
            </a:r>
            <a:r>
              <a:rPr lang="en-US" sz="1400" dirty="0" smtClean="0">
                <a:solidFill>
                  <a:srgbClr val="F5844C"/>
                </a:solidFill>
                <a:latin typeface="Consolas" pitchFamily="49" charset="0"/>
              </a:rPr>
              <a:t> reported</a:t>
            </a:r>
            <a:r>
              <a:rPr lang="en-US" sz="1400" dirty="0" smtClean="0">
                <a:solidFill>
                  <a:srgbClr val="FF8040"/>
                </a:solidFill>
                <a:latin typeface="Consolas" pitchFamily="49" charset="0"/>
              </a:rPr>
              <a:t>=</a:t>
            </a:r>
            <a:r>
              <a:rPr lang="en-US" sz="1400" dirty="0" smtClean="0">
                <a:solidFill>
                  <a:srgbClr val="993300"/>
                </a:solidFill>
                <a:latin typeface="Consolas" pitchFamily="49" charset="0"/>
              </a:rPr>
              <a:t>"false"</a:t>
            </a:r>
            <a:r>
              <a:rPr lang="en-US" sz="1400" dirty="0" smtClean="0">
                <a:solidFill>
                  <a:srgbClr val="000096"/>
                </a:solidFill>
                <a:latin typeface="Consolas" pitchFamily="49" charset="0"/>
              </a:rPr>
              <a:t>/&gt;</a:t>
            </a:r>
            <a:r>
              <a:rPr lang="en-US" sz="1400" dirty="0" smtClean="0">
                <a:solidFill>
                  <a:srgbClr val="000000"/>
                </a:solidFill>
                <a:latin typeface="Consolas" pitchFamily="49" charset="0"/>
              </a:rPr>
              <a:t/>
            </a:r>
            <a:br>
              <a:rPr lang="en-US" sz="1400" dirty="0" smtClean="0">
                <a:solidFill>
                  <a:srgbClr val="000000"/>
                </a:solidFill>
                <a:latin typeface="Consolas" pitchFamily="49" charset="0"/>
              </a:rPr>
            </a:br>
            <a:r>
              <a:rPr lang="en-US" sz="1400" dirty="0" smtClean="0">
                <a:solidFill>
                  <a:srgbClr val="000096"/>
                </a:solidFill>
                <a:latin typeface="Consolas" pitchFamily="49" charset="0"/>
              </a:rPr>
              <a:t>&lt;/directives&gt;</a:t>
            </a:r>
            <a:endParaRPr lang="en-US" sz="1400" dirty="0">
              <a:latin typeface="Consolas" pitchFamily="49"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directives fall short?</a:t>
            </a:r>
            <a:endParaRPr lang="en-US" dirty="0"/>
          </a:p>
        </p:txBody>
      </p:sp>
      <p:sp>
        <p:nvSpPr>
          <p:cNvPr id="3" name="Content Placeholder 2"/>
          <p:cNvSpPr>
            <a:spLocks noGrp="1"/>
          </p:cNvSpPr>
          <p:nvPr>
            <p:ph idx="1"/>
          </p:nvPr>
        </p:nvSpPr>
        <p:spPr>
          <a:xfrm>
            <a:off x="457200" y="1655857"/>
            <a:ext cx="8229600" cy="4668743"/>
          </a:xfrm>
        </p:spPr>
        <p:txBody>
          <a:bodyPr>
            <a:normAutofit fontScale="85000" lnSpcReduction="20000"/>
          </a:bodyPr>
          <a:lstStyle/>
          <a:p>
            <a:r>
              <a:rPr lang="en-US" dirty="0" smtClean="0"/>
              <a:t>Does anyone really support the directives?</a:t>
            </a:r>
          </a:p>
          <a:p>
            <a:pPr lvl="1"/>
            <a:r>
              <a:rPr lang="en-US" dirty="0" smtClean="0"/>
              <a:t>only full result explicitly called out in SCAP 1.0</a:t>
            </a:r>
          </a:p>
          <a:p>
            <a:pPr lvl="1"/>
            <a:r>
              <a:rPr lang="en-US" dirty="0" smtClean="0"/>
              <a:t>not currently implemented in OVALDI</a:t>
            </a:r>
          </a:p>
          <a:p>
            <a:pPr lvl="1"/>
            <a:endParaRPr lang="en-US" dirty="0" smtClean="0"/>
          </a:p>
          <a:p>
            <a:r>
              <a:rPr lang="en-US" dirty="0" smtClean="0"/>
              <a:t>Do we need more options than </a:t>
            </a:r>
            <a:r>
              <a:rPr lang="en-US" dirty="0" smtClean="0">
                <a:latin typeface="Consolas" pitchFamily="49" charset="0"/>
              </a:rPr>
              <a:t>thin</a:t>
            </a:r>
            <a:r>
              <a:rPr lang="en-US" dirty="0" smtClean="0"/>
              <a:t> and </a:t>
            </a:r>
            <a:r>
              <a:rPr lang="en-US" dirty="0" smtClean="0">
                <a:latin typeface="Consolas" pitchFamily="49" charset="0"/>
              </a:rPr>
              <a:t>full</a:t>
            </a:r>
            <a:r>
              <a:rPr lang="en-US" dirty="0" smtClean="0"/>
              <a:t>?</a:t>
            </a:r>
          </a:p>
          <a:p>
            <a:pPr lvl="1"/>
            <a:r>
              <a:rPr lang="en-US" dirty="0" smtClean="0"/>
              <a:t>Does the definition document need to be included? </a:t>
            </a:r>
          </a:p>
          <a:p>
            <a:pPr lvl="2"/>
            <a:r>
              <a:rPr lang="en-US" dirty="0" smtClean="0"/>
              <a:t>How does a result consumer really know what was evaluated?</a:t>
            </a:r>
          </a:p>
          <a:p>
            <a:pPr lvl="1"/>
            <a:endParaRPr lang="en-US" dirty="0" smtClean="0"/>
          </a:p>
          <a:p>
            <a:r>
              <a:rPr lang="en-US" dirty="0" smtClean="0"/>
              <a:t>Do we need to consider definition </a:t>
            </a:r>
            <a:r>
              <a:rPr lang="en-US" dirty="0" smtClean="0">
                <a:latin typeface="Consolas" pitchFamily="49" charset="0"/>
              </a:rPr>
              <a:t>@class</a:t>
            </a:r>
            <a:r>
              <a:rPr lang="en-US" dirty="0" smtClean="0"/>
              <a:t>?</a:t>
            </a:r>
          </a:p>
          <a:p>
            <a:pPr lvl="1"/>
            <a:r>
              <a:rPr lang="en-US" dirty="0" smtClean="0"/>
              <a:t>Include full results for </a:t>
            </a:r>
            <a:r>
              <a:rPr lang="en-US" dirty="0" smtClean="0">
                <a:latin typeface="Consolas" pitchFamily="49" charset="0"/>
              </a:rPr>
              <a:t>true</a:t>
            </a:r>
            <a:r>
              <a:rPr lang="en-US" dirty="0" smtClean="0"/>
              <a:t> vulnerability definitions and thin results for all other </a:t>
            </a:r>
            <a:r>
              <a:rPr lang="en-US" dirty="0" smtClean="0">
                <a:latin typeface="Consolas" pitchFamily="49" charset="0"/>
              </a:rPr>
              <a:t>true</a:t>
            </a:r>
            <a:r>
              <a:rPr lang="en-US" dirty="0" smtClean="0"/>
              <a:t> definitions</a:t>
            </a:r>
          </a:p>
          <a:p>
            <a:pPr lvl="1"/>
            <a:endParaRPr lang="en-US" dirty="0" smtClean="0"/>
          </a:p>
          <a:p>
            <a:r>
              <a:rPr lang="en-US" dirty="0" smtClean="0"/>
              <a:t>How do more options impact interoperability?</a:t>
            </a:r>
          </a:p>
          <a:p>
            <a:pPr lvl="1"/>
            <a:r>
              <a:rPr lang="en-US" dirty="0" smtClean="0"/>
              <a:t>For generic content sharing aren’t full results needed?</a:t>
            </a:r>
          </a:p>
          <a:p>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11" end="11"/>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Taming OVAL Results</a:t>
            </a:r>
            <a:endParaRPr lang="en-US" dirty="0"/>
          </a:p>
        </p:txBody>
      </p:sp>
      <p:sp>
        <p:nvSpPr>
          <p:cNvPr id="3" name="Content Placeholder 2"/>
          <p:cNvSpPr>
            <a:spLocks noGrp="1"/>
          </p:cNvSpPr>
          <p:nvPr>
            <p:ph idx="1"/>
          </p:nvPr>
        </p:nvSpPr>
        <p:spPr>
          <a:xfrm>
            <a:off x="533400" y="1600200"/>
            <a:ext cx="8534400" cy="4724400"/>
          </a:xfrm>
        </p:spPr>
        <p:txBody>
          <a:bodyPr/>
          <a:lstStyle/>
          <a:p>
            <a:pPr>
              <a:buNone/>
            </a:pPr>
            <a:r>
              <a:rPr lang="en-US" sz="3600" dirty="0" smtClean="0"/>
              <a:t>Smaller More Useful Result Sets</a:t>
            </a:r>
          </a:p>
          <a:p>
            <a:endParaRPr lang="en-US" dirty="0" smtClean="0"/>
          </a:p>
          <a:p>
            <a:r>
              <a:rPr lang="en-US" dirty="0" smtClean="0"/>
              <a:t>Feedback and requests for:</a:t>
            </a:r>
          </a:p>
          <a:p>
            <a:pPr lvl="1"/>
            <a:r>
              <a:rPr lang="en-US" dirty="0" smtClean="0"/>
              <a:t>more granular evaluation results</a:t>
            </a:r>
          </a:p>
          <a:p>
            <a:pPr lvl="1"/>
            <a:r>
              <a:rPr lang="en-US" dirty="0" smtClean="0"/>
              <a:t>results that scale to the enterprise</a:t>
            </a:r>
          </a:p>
          <a:p>
            <a:pPr lvl="1"/>
            <a:r>
              <a:rPr lang="en-US" dirty="0" smtClean="0"/>
              <a:t>results that include only the actionable information</a:t>
            </a:r>
          </a:p>
          <a:p>
            <a:pPr lvl="1"/>
            <a:r>
              <a:rPr lang="en-US" dirty="0" smtClean="0"/>
              <a:t>highlight the hidden data in OVAL Results</a:t>
            </a:r>
          </a:p>
          <a:p>
            <a:pPr lvl="1"/>
            <a:r>
              <a:rPr lang="en-US" dirty="0" smtClean="0"/>
              <a:t>… and maintain interoperability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mph" presetSubtype="2" fill="hold" nodeType="afterEffect">
                                  <p:stCondLst>
                                    <p:cond delay="0"/>
                                  </p:stCondLst>
                                  <p:childTnLst>
                                    <p:animClr clrSpc="rgb">
                                      <p:cBhvr override="childStyle">
                                        <p:cTn id="6" dur="500" fill="hold"/>
                                        <p:tgtEl>
                                          <p:spTgt spid="3">
                                            <p:txEl>
                                              <p:pRg st="6" end="6"/>
                                            </p:txEl>
                                          </p:spTgt>
                                        </p:tgtEl>
                                        <p:attrNameLst>
                                          <p:attrName>style.color</p:attrName>
                                        </p:attrNameLst>
                                      </p:cBhvr>
                                      <p:to>
                                        <a:srgbClr val="FF0000"/>
                                      </p:to>
                                    </p:animClr>
                                  </p:childTnLst>
                                </p:cTn>
                              </p:par>
                              <p:par>
                                <p:cTn id="7" presetID="5" presetClass="emph" presetSubtype="1" nodeType="withEffect">
                                  <p:stCondLst>
                                    <p:cond delay="0"/>
                                  </p:stCondLst>
                                  <p:childTnLst>
                                    <p:set>
                                      <p:cBhvr override="childStyle">
                                        <p:cTn id="8" dur="indefinite"/>
                                        <p:tgtEl>
                                          <p:spTgt spid="3">
                                            <p:txEl>
                                              <p:pRg st="6" end="6"/>
                                            </p:txEl>
                                          </p:spTgt>
                                        </p:tgtEl>
                                        <p:attrNameLst>
                                          <p:attrName>style.fontStyle</p:attrName>
                                        </p:attrNameLst>
                                      </p:cBhvr>
                                      <p:to>
                                        <p:strVal val="normal"/>
                                      </p:to>
                                    </p:set>
                                    <p:set>
                                      <p:cBhvr override="childStyle">
                                        <p:cTn id="9" dur="indefinite"/>
                                        <p:tgtEl>
                                          <p:spTgt spid="3">
                                            <p:txEl>
                                              <p:pRg st="6" end="6"/>
                                            </p:txEl>
                                          </p:spTgt>
                                        </p:tgtEl>
                                        <p:attrNameLst>
                                          <p:attrName>style.fontWeight</p:attrName>
                                        </p:attrNameLst>
                                      </p:cBhvr>
                                      <p:to>
                                        <p:strVal val="bold"/>
                                      </p:to>
                                    </p:set>
                                    <p:set>
                                      <p:cBhvr override="childStyle">
                                        <p:cTn id="10" dur="indefinite"/>
                                        <p:tgtEl>
                                          <p:spTgt spid="3">
                                            <p:txEl>
                                              <p:pRg st="6" end="6"/>
                                            </p:txEl>
                                          </p:spTgt>
                                        </p:tgtEl>
                                        <p:attrNameLst>
                                          <p:attrName>style.textDecorationUnderline</p:attrName>
                                        </p:attrNameLst>
                                      </p:cBhvr>
                                      <p:to>
                                        <p:strVal val="fals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What’s Changed Since Last Year?</a:t>
            </a:r>
          </a:p>
        </p:txBody>
      </p:sp>
      <p:sp>
        <p:nvSpPr>
          <p:cNvPr id="4" name="Subtitle 3"/>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the cause?</a:t>
            </a:r>
            <a:endParaRPr lang="en-US" dirty="0"/>
          </a:p>
        </p:txBody>
      </p:sp>
      <p:sp>
        <p:nvSpPr>
          <p:cNvPr id="3" name="Content Placeholder 2"/>
          <p:cNvSpPr>
            <a:spLocks noGrp="1"/>
          </p:cNvSpPr>
          <p:nvPr>
            <p:ph idx="1"/>
          </p:nvPr>
        </p:nvSpPr>
        <p:spPr>
          <a:xfrm>
            <a:off x="457200" y="1600199"/>
            <a:ext cx="8229600" cy="4429221"/>
          </a:xfrm>
        </p:spPr>
        <p:txBody>
          <a:bodyPr>
            <a:normAutofit fontScale="92500" lnSpcReduction="20000"/>
          </a:bodyPr>
          <a:lstStyle/>
          <a:p>
            <a:pPr marL="0" indent="0">
              <a:buNone/>
            </a:pPr>
            <a:r>
              <a:rPr lang="en-US" sz="3000" dirty="0" smtClean="0"/>
              <a:t>Feature Request: </a:t>
            </a:r>
            <a:r>
              <a:rPr lang="en-US" sz="3000" i="1" dirty="0" smtClean="0"/>
              <a:t>add result directive to allow for lighter weight results with ability to track causal information</a:t>
            </a:r>
          </a:p>
          <a:p>
            <a:pPr marL="0" indent="0">
              <a:buNone/>
            </a:pPr>
            <a:endParaRPr lang="en-US" i="1" dirty="0" smtClean="0"/>
          </a:p>
          <a:p>
            <a:r>
              <a:rPr lang="en-US" dirty="0" smtClean="0"/>
              <a:t>Need for smaller more useful result sets </a:t>
            </a:r>
          </a:p>
          <a:p>
            <a:pPr lvl="1">
              <a:defRPr/>
            </a:pPr>
            <a:r>
              <a:rPr lang="en-US" dirty="0" smtClean="0"/>
              <a:t>highlight the hidden data in OVAL Results</a:t>
            </a:r>
          </a:p>
          <a:p>
            <a:pPr lvl="1">
              <a:defRPr/>
            </a:pPr>
            <a:r>
              <a:rPr lang="en-US" dirty="0" smtClean="0"/>
              <a:t>result format with just the actionable information</a:t>
            </a:r>
          </a:p>
          <a:p>
            <a:pPr lvl="1">
              <a:defRPr/>
            </a:pPr>
            <a:r>
              <a:rPr lang="en-US" dirty="0" smtClean="0"/>
              <a:t>…and maintain interoperability</a:t>
            </a:r>
          </a:p>
          <a:p>
            <a:pPr lvl="1">
              <a:defRPr/>
            </a:pPr>
            <a:endParaRPr lang="en-US" dirty="0" smtClean="0"/>
          </a:p>
          <a:p>
            <a:pPr>
              <a:defRPr/>
            </a:pPr>
            <a:r>
              <a:rPr lang="en-US" dirty="0" smtClean="0"/>
              <a:t>How do we provide only the causal information?</a:t>
            </a:r>
          </a:p>
          <a:p>
            <a:pPr lvl="1">
              <a:defRPr/>
            </a:pPr>
            <a:r>
              <a:rPr lang="en-US" dirty="0" smtClean="0"/>
              <a:t>Full OVAL Results most likely contain required data</a:t>
            </a:r>
          </a:p>
          <a:p>
            <a:pPr lvl="2">
              <a:defRPr/>
            </a:pPr>
            <a:r>
              <a:rPr lang="en-US" dirty="0" smtClean="0"/>
              <a:t>data is difficult to uncover</a:t>
            </a:r>
          </a:p>
          <a:p>
            <a:pPr>
              <a:buNone/>
              <a:defRPr/>
            </a:pP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the cause?</a:t>
            </a:r>
            <a:endParaRPr lang="en-US" dirty="0"/>
          </a:p>
        </p:txBody>
      </p:sp>
      <p:sp>
        <p:nvSpPr>
          <p:cNvPr id="6" name="Content Placeholder 2"/>
          <p:cNvSpPr>
            <a:spLocks noGrp="1"/>
          </p:cNvSpPr>
          <p:nvPr>
            <p:ph sz="half" idx="1"/>
          </p:nvPr>
        </p:nvSpPr>
        <p:spPr>
          <a:xfrm>
            <a:off x="609600" y="1600200"/>
            <a:ext cx="4648200" cy="1676400"/>
          </a:xfrm>
          <a:ln w="12700">
            <a:solidFill>
              <a:schemeClr val="tx1"/>
            </a:solidFill>
          </a:ln>
        </p:spPr>
        <p:txBody>
          <a:bodyPr>
            <a:noAutofit/>
          </a:bodyPr>
          <a:lstStyle/>
          <a:p>
            <a:pPr>
              <a:buNone/>
            </a:pPr>
            <a:r>
              <a:rPr lang="en-US" dirty="0" smtClean="0"/>
              <a:t>Example definition id=123</a:t>
            </a:r>
            <a:endParaRPr lang="en-US" sz="1600" dirty="0" smtClean="0"/>
          </a:p>
          <a:p>
            <a:r>
              <a:rPr lang="en-US" sz="1800" dirty="0" smtClean="0"/>
              <a:t>compliant </a:t>
            </a:r>
            <a:r>
              <a:rPr lang="en-US" sz="1800" dirty="0" err="1" smtClean="0"/>
              <a:t>config</a:t>
            </a:r>
            <a:r>
              <a:rPr lang="en-US" sz="1800" dirty="0" smtClean="0"/>
              <a:t> on windows 7</a:t>
            </a:r>
          </a:p>
          <a:p>
            <a:pPr lvl="1"/>
            <a:r>
              <a:rPr lang="en-US" sz="1600" b="1" dirty="0" smtClean="0">
                <a:solidFill>
                  <a:srgbClr val="FF0000"/>
                </a:solidFill>
                <a:latin typeface="Consolas" pitchFamily="49" charset="0"/>
              </a:rPr>
              <a:t> </a:t>
            </a:r>
            <a:r>
              <a:rPr lang="en-US" sz="1600" dirty="0" smtClean="0"/>
              <a:t>widows 7 is installed </a:t>
            </a:r>
            <a:r>
              <a:rPr lang="en-US" sz="1600" dirty="0" smtClean="0">
                <a:latin typeface="Consolas" pitchFamily="49" charset="0"/>
              </a:rPr>
              <a:t>AND</a:t>
            </a:r>
            <a:endParaRPr lang="en-US" sz="1600" b="1" dirty="0" smtClean="0">
              <a:solidFill>
                <a:srgbClr val="FF0000"/>
              </a:solidFill>
              <a:latin typeface="Consolas" pitchFamily="49" charset="0"/>
            </a:endParaRPr>
          </a:p>
          <a:p>
            <a:pPr lvl="1"/>
            <a:r>
              <a:rPr lang="en-US" sz="1600" dirty="0" smtClean="0">
                <a:latin typeface="Consolas" pitchFamily="49" charset="0"/>
              </a:rPr>
              <a:t> </a:t>
            </a:r>
            <a:r>
              <a:rPr lang="en-US" sz="1600" dirty="0" smtClean="0"/>
              <a:t>minimum password length is 8 or more</a:t>
            </a:r>
            <a:endParaRPr lang="en-US" sz="1800" dirty="0">
              <a:solidFill>
                <a:schemeClr val="bg1"/>
              </a:solidFill>
            </a:endParaRPr>
          </a:p>
        </p:txBody>
      </p:sp>
      <p:sp>
        <p:nvSpPr>
          <p:cNvPr id="4" name="Content Placeholder 2"/>
          <p:cNvSpPr>
            <a:spLocks noGrp="1"/>
          </p:cNvSpPr>
          <p:nvPr>
            <p:ph sz="half" idx="1"/>
          </p:nvPr>
        </p:nvSpPr>
        <p:spPr>
          <a:xfrm>
            <a:off x="2971800" y="3429000"/>
            <a:ext cx="5791200" cy="2971800"/>
          </a:xfrm>
          <a:ln w="12700">
            <a:solidFill>
              <a:schemeClr val="tx1"/>
            </a:solidFill>
          </a:ln>
        </p:spPr>
        <p:txBody>
          <a:bodyPr>
            <a:noAutofit/>
          </a:bodyPr>
          <a:lstStyle/>
          <a:p>
            <a:pPr>
              <a:buNone/>
            </a:pPr>
            <a:r>
              <a:rPr lang="en-US" dirty="0" smtClean="0"/>
              <a:t>Example definition id=123 </a:t>
            </a:r>
            <a:r>
              <a:rPr lang="en-US" dirty="0" smtClean="0">
                <a:latin typeface="Consolas" pitchFamily="49" charset="0"/>
              </a:rPr>
              <a:t>(FALSE)</a:t>
            </a:r>
            <a:endParaRPr lang="en-US" sz="1600" dirty="0" smtClean="0"/>
          </a:p>
          <a:p>
            <a:r>
              <a:rPr lang="en-US" sz="1800" dirty="0" smtClean="0">
                <a:latin typeface="Consolas" pitchFamily="49" charset="0"/>
              </a:rPr>
              <a:t>(FALSE) </a:t>
            </a:r>
            <a:r>
              <a:rPr lang="en-US" sz="1800" dirty="0" smtClean="0"/>
              <a:t>compliant </a:t>
            </a:r>
            <a:r>
              <a:rPr lang="en-US" sz="1800" dirty="0" err="1" smtClean="0"/>
              <a:t>config</a:t>
            </a:r>
            <a:r>
              <a:rPr lang="en-US" sz="1800" dirty="0" smtClean="0"/>
              <a:t> on windows 7</a:t>
            </a:r>
          </a:p>
          <a:p>
            <a:pPr lvl="1"/>
            <a:r>
              <a:rPr lang="en-US" sz="1600" b="1" dirty="0" smtClean="0">
                <a:solidFill>
                  <a:srgbClr val="FF0000"/>
                </a:solidFill>
                <a:latin typeface="Consolas" pitchFamily="49" charset="0"/>
              </a:rPr>
              <a:t>(TRUE) </a:t>
            </a:r>
            <a:r>
              <a:rPr lang="en-US" sz="1600" dirty="0" smtClean="0"/>
              <a:t>widows 7 is installed </a:t>
            </a:r>
            <a:r>
              <a:rPr lang="en-US" sz="1600" dirty="0" smtClean="0">
                <a:latin typeface="Consolas" pitchFamily="49" charset="0"/>
              </a:rPr>
              <a:t>AND</a:t>
            </a:r>
            <a:endParaRPr lang="en-US" sz="1600" b="1" dirty="0" smtClean="0">
              <a:solidFill>
                <a:srgbClr val="FF0000"/>
              </a:solidFill>
              <a:latin typeface="Consolas" pitchFamily="49" charset="0"/>
            </a:endParaRPr>
          </a:p>
          <a:p>
            <a:pPr lvl="1"/>
            <a:r>
              <a:rPr lang="en-US" sz="1600" b="1" dirty="0" smtClean="0">
                <a:solidFill>
                  <a:srgbClr val="FF0000"/>
                </a:solidFill>
                <a:latin typeface="Consolas" pitchFamily="49" charset="0"/>
              </a:rPr>
              <a:t>(FALSE) </a:t>
            </a:r>
            <a:r>
              <a:rPr lang="en-US" sz="1600" b="1" dirty="0" smtClean="0">
                <a:solidFill>
                  <a:srgbClr val="FF0000"/>
                </a:solidFill>
              </a:rPr>
              <a:t>minimum password length is 8 or more</a:t>
            </a:r>
          </a:p>
          <a:p>
            <a:pPr lvl="1"/>
            <a:endParaRPr lang="en-US" sz="1400" dirty="0" smtClean="0"/>
          </a:p>
          <a:p>
            <a:pPr marL="0" indent="0">
              <a:buNone/>
            </a:pPr>
            <a:r>
              <a:rPr lang="en-US" dirty="0" smtClean="0"/>
              <a:t>Desired result information:</a:t>
            </a:r>
          </a:p>
          <a:p>
            <a:pPr marL="0" indent="0">
              <a:buNone/>
            </a:pPr>
            <a:r>
              <a:rPr lang="en-US" sz="1800" dirty="0" smtClean="0"/>
              <a:t>definition 123: </a:t>
            </a:r>
          </a:p>
          <a:p>
            <a:pPr marL="0" indent="0">
              <a:buNone/>
            </a:pPr>
            <a:r>
              <a:rPr lang="en-US" sz="1800" dirty="0" smtClean="0"/>
              <a:t>result = false, observed value = 6, expected value &gt;= 8</a:t>
            </a:r>
            <a:endParaRPr lang="en-US" sz="1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There and Existing Solution?</a:t>
            </a:r>
            <a:endParaRPr lang="en-US" dirty="0"/>
          </a:p>
        </p:txBody>
      </p:sp>
      <p:sp>
        <p:nvSpPr>
          <p:cNvPr id="3" name="Content Placeholder 2"/>
          <p:cNvSpPr>
            <a:spLocks noGrp="1"/>
          </p:cNvSpPr>
          <p:nvPr>
            <p:ph idx="1"/>
          </p:nvPr>
        </p:nvSpPr>
        <p:spPr/>
        <p:txBody>
          <a:bodyPr/>
          <a:lstStyle/>
          <a:p>
            <a:r>
              <a:rPr lang="en-US" dirty="0" smtClean="0"/>
              <a:t>Have vendors already solved this problem?</a:t>
            </a:r>
          </a:p>
          <a:p>
            <a:pPr lvl="1"/>
            <a:r>
              <a:rPr lang="en-US" dirty="0" smtClean="0"/>
              <a:t>Some products display the desired information already.</a:t>
            </a:r>
          </a:p>
          <a:p>
            <a:pPr lvl="1"/>
            <a:r>
              <a:rPr lang="en-US" dirty="0" smtClean="0"/>
              <a:t>How are vendors solving this problem?</a:t>
            </a:r>
          </a:p>
          <a:p>
            <a:endParaRPr lang="en-US" dirty="0" smtClean="0"/>
          </a:p>
          <a:p>
            <a:endParaRPr lang="en-US" dirty="0" smtClean="0"/>
          </a:p>
          <a:p>
            <a:r>
              <a:rPr lang="en-US" dirty="0" smtClean="0"/>
              <a:t>Can we develop a common solution?</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0" y="-76200"/>
            <a:ext cx="6400800" cy="715962"/>
          </a:xfrm>
        </p:spPr>
        <p:txBody>
          <a:bodyPr/>
          <a:lstStyle/>
          <a:p>
            <a:r>
              <a:rPr lang="en-US" dirty="0" smtClean="0"/>
              <a:t>Sample Compliance Definition</a:t>
            </a:r>
            <a:endParaRPr lang="en-US" dirty="0"/>
          </a:p>
        </p:txBody>
      </p:sp>
      <p:sp>
        <p:nvSpPr>
          <p:cNvPr id="3" name="Rectangle 2"/>
          <p:cNvSpPr/>
          <p:nvPr/>
        </p:nvSpPr>
        <p:spPr>
          <a:xfrm>
            <a:off x="76200" y="457200"/>
            <a:ext cx="9067800" cy="6248400"/>
          </a:xfrm>
          <a:prstGeom prst="rect">
            <a:avLst/>
          </a:prstGeom>
        </p:spPr>
        <p:txBody>
          <a:bodyPr wrap="square">
            <a:spAutoFit/>
          </a:bodyPr>
          <a:lstStyle/>
          <a:p>
            <a:r>
              <a:rPr lang="en-US" sz="800" dirty="0" smtClean="0">
                <a:solidFill>
                  <a:schemeClr val="bg1">
                    <a:lumMod val="75000"/>
                  </a:schemeClr>
                </a:solidFill>
                <a:latin typeface="Consolas" pitchFamily="49" charset="0"/>
              </a:rPr>
              <a:t>&lt;definitions&gt;</a:t>
            </a:r>
            <a:r>
              <a:rPr lang="en-US" sz="1100" dirty="0" smtClean="0">
                <a:solidFill>
                  <a:srgbClr val="000000"/>
                </a:solidFill>
                <a:latin typeface="Consolas" pitchFamily="49" charset="0"/>
              </a:rPr>
              <a:t/>
            </a:r>
            <a:br>
              <a:rPr lang="en-US" sz="1100" dirty="0" smtClean="0">
                <a:solidFill>
                  <a:srgbClr val="000000"/>
                </a:solidFill>
                <a:latin typeface="Consolas" pitchFamily="49" charset="0"/>
              </a:rPr>
            </a:br>
            <a:r>
              <a:rPr lang="en-US" sz="1100" dirty="0" smtClean="0">
                <a:solidFill>
                  <a:srgbClr val="000000"/>
                </a:solidFill>
                <a:latin typeface="Consolas" pitchFamily="49" charset="0"/>
              </a:rPr>
              <a:t>    </a:t>
            </a:r>
            <a:r>
              <a:rPr lang="en-US" sz="1100" dirty="0" smtClean="0">
                <a:solidFill>
                  <a:srgbClr val="000096"/>
                </a:solidFill>
                <a:latin typeface="Consolas" pitchFamily="49" charset="0"/>
              </a:rPr>
              <a:t>&lt;definition</a:t>
            </a:r>
            <a:r>
              <a:rPr lang="en-US" sz="1100" dirty="0" smtClean="0">
                <a:solidFill>
                  <a:srgbClr val="F5844C"/>
                </a:solidFill>
                <a:latin typeface="Consolas" pitchFamily="49" charset="0"/>
              </a:rPr>
              <a:t> id</a:t>
            </a:r>
            <a:r>
              <a:rPr lang="en-US" sz="1100" dirty="0" smtClean="0">
                <a:solidFill>
                  <a:srgbClr val="FF8040"/>
                </a:solidFill>
                <a:latin typeface="Consolas" pitchFamily="49" charset="0"/>
              </a:rPr>
              <a:t>=</a:t>
            </a:r>
            <a:r>
              <a:rPr lang="en-US" sz="1100" dirty="0" smtClean="0">
                <a:solidFill>
                  <a:srgbClr val="993300"/>
                </a:solidFill>
                <a:latin typeface="Consolas" pitchFamily="49" charset="0"/>
              </a:rPr>
              <a:t>"oval:example:def:6"</a:t>
            </a:r>
            <a:r>
              <a:rPr lang="en-US" sz="1100" dirty="0" smtClean="0">
                <a:solidFill>
                  <a:srgbClr val="F5844C"/>
                </a:solidFill>
                <a:latin typeface="Consolas" pitchFamily="49" charset="0"/>
              </a:rPr>
              <a:t> version</a:t>
            </a:r>
            <a:r>
              <a:rPr lang="en-US" sz="1100" dirty="0" smtClean="0">
                <a:solidFill>
                  <a:srgbClr val="FF8040"/>
                </a:solidFill>
                <a:latin typeface="Consolas" pitchFamily="49" charset="0"/>
              </a:rPr>
              <a:t>=</a:t>
            </a:r>
            <a:r>
              <a:rPr lang="en-US" sz="1100" dirty="0" smtClean="0">
                <a:solidFill>
                  <a:srgbClr val="993300"/>
                </a:solidFill>
                <a:latin typeface="Consolas" pitchFamily="49" charset="0"/>
              </a:rPr>
              <a:t>"1"</a:t>
            </a:r>
            <a:r>
              <a:rPr lang="en-US" sz="1100" dirty="0" smtClean="0">
                <a:solidFill>
                  <a:srgbClr val="F5844C"/>
                </a:solidFill>
                <a:latin typeface="Consolas" pitchFamily="49" charset="0"/>
              </a:rPr>
              <a:t> class</a:t>
            </a:r>
            <a:r>
              <a:rPr lang="en-US" sz="1100" dirty="0" smtClean="0">
                <a:solidFill>
                  <a:srgbClr val="FF8040"/>
                </a:solidFill>
                <a:latin typeface="Consolas" pitchFamily="49" charset="0"/>
              </a:rPr>
              <a:t>=</a:t>
            </a:r>
            <a:r>
              <a:rPr lang="en-US" sz="1100" dirty="0" smtClean="0">
                <a:solidFill>
                  <a:srgbClr val="993300"/>
                </a:solidFill>
                <a:latin typeface="Consolas" pitchFamily="49" charset="0"/>
              </a:rPr>
              <a:t>"compliance"</a:t>
            </a:r>
            <a:r>
              <a:rPr lang="en-US" sz="1100" dirty="0" smtClean="0">
                <a:solidFill>
                  <a:srgbClr val="000096"/>
                </a:solidFill>
                <a:latin typeface="Consolas" pitchFamily="49" charset="0"/>
              </a:rPr>
              <a:t>&gt;</a:t>
            </a:r>
            <a:r>
              <a:rPr lang="en-US" sz="1100" dirty="0" smtClean="0">
                <a:solidFill>
                  <a:srgbClr val="000000"/>
                </a:solidFill>
                <a:latin typeface="Consolas" pitchFamily="49" charset="0"/>
              </a:rPr>
              <a:t/>
            </a:r>
            <a:br>
              <a:rPr lang="en-US" sz="1100" dirty="0" smtClean="0">
                <a:solidFill>
                  <a:srgbClr val="000000"/>
                </a:solidFill>
                <a:latin typeface="Consolas" pitchFamily="49" charset="0"/>
              </a:rPr>
            </a:br>
            <a:r>
              <a:rPr lang="en-US" sz="1100" dirty="0" smtClean="0">
                <a:solidFill>
                  <a:srgbClr val="000000"/>
                </a:solidFill>
                <a:latin typeface="Consolas" pitchFamily="49" charset="0"/>
              </a:rPr>
              <a:t>        </a:t>
            </a:r>
            <a:r>
              <a:rPr lang="en-US" sz="800" dirty="0" smtClean="0">
                <a:solidFill>
                  <a:schemeClr val="bg1">
                    <a:lumMod val="75000"/>
                  </a:schemeClr>
                </a:solidFill>
                <a:latin typeface="Consolas" pitchFamily="49" charset="0"/>
              </a:rPr>
              <a:t>&lt;metadata&gt;...&lt;/metadata&gt;</a:t>
            </a:r>
            <a:r>
              <a:rPr lang="en-US" sz="1100" dirty="0" smtClean="0">
                <a:solidFill>
                  <a:srgbClr val="000000"/>
                </a:solidFill>
                <a:latin typeface="Consolas" pitchFamily="49" charset="0"/>
              </a:rPr>
              <a:t/>
            </a:r>
            <a:br>
              <a:rPr lang="en-US" sz="1100" dirty="0" smtClean="0">
                <a:solidFill>
                  <a:srgbClr val="000000"/>
                </a:solidFill>
                <a:latin typeface="Consolas" pitchFamily="49" charset="0"/>
              </a:rPr>
            </a:br>
            <a:r>
              <a:rPr lang="en-US" sz="1100" dirty="0" smtClean="0">
                <a:solidFill>
                  <a:srgbClr val="000000"/>
                </a:solidFill>
                <a:latin typeface="Consolas" pitchFamily="49" charset="0"/>
              </a:rPr>
              <a:t>        </a:t>
            </a:r>
            <a:r>
              <a:rPr lang="en-US" sz="1100" dirty="0" smtClean="0">
                <a:solidFill>
                  <a:srgbClr val="000096"/>
                </a:solidFill>
                <a:latin typeface="Consolas" pitchFamily="49" charset="0"/>
              </a:rPr>
              <a:t>&lt;criteria</a:t>
            </a:r>
            <a:r>
              <a:rPr lang="en-US" sz="1100" dirty="0" smtClean="0">
                <a:solidFill>
                  <a:srgbClr val="F5844C"/>
                </a:solidFill>
                <a:latin typeface="Consolas" pitchFamily="49" charset="0"/>
              </a:rPr>
              <a:t> operator</a:t>
            </a:r>
            <a:r>
              <a:rPr lang="en-US" sz="1100" dirty="0" smtClean="0">
                <a:solidFill>
                  <a:srgbClr val="FF8040"/>
                </a:solidFill>
                <a:latin typeface="Consolas" pitchFamily="49" charset="0"/>
              </a:rPr>
              <a:t>=</a:t>
            </a:r>
            <a:r>
              <a:rPr lang="en-US" sz="1100" dirty="0" smtClean="0">
                <a:solidFill>
                  <a:srgbClr val="993300"/>
                </a:solidFill>
                <a:latin typeface="Consolas" pitchFamily="49" charset="0"/>
              </a:rPr>
              <a:t>"AND"</a:t>
            </a:r>
            <a:r>
              <a:rPr lang="en-US" sz="1100" dirty="0" smtClean="0">
                <a:solidFill>
                  <a:srgbClr val="000096"/>
                </a:solidFill>
                <a:latin typeface="Consolas" pitchFamily="49" charset="0"/>
              </a:rPr>
              <a:t>&gt;</a:t>
            </a:r>
            <a:r>
              <a:rPr lang="en-US" sz="1100" dirty="0" smtClean="0">
                <a:solidFill>
                  <a:srgbClr val="000000"/>
                </a:solidFill>
                <a:latin typeface="Consolas" pitchFamily="49" charset="0"/>
              </a:rPr>
              <a:t/>
            </a:r>
            <a:br>
              <a:rPr lang="en-US" sz="1100" dirty="0" smtClean="0">
                <a:solidFill>
                  <a:srgbClr val="000000"/>
                </a:solidFill>
                <a:latin typeface="Consolas" pitchFamily="49" charset="0"/>
              </a:rPr>
            </a:br>
            <a:r>
              <a:rPr lang="en-US" sz="1100" dirty="0" smtClean="0">
                <a:solidFill>
                  <a:srgbClr val="000000"/>
                </a:solidFill>
                <a:latin typeface="Consolas" pitchFamily="49" charset="0"/>
              </a:rPr>
              <a:t>            </a:t>
            </a:r>
            <a:r>
              <a:rPr lang="en-US" sz="800" dirty="0" smtClean="0">
                <a:solidFill>
                  <a:schemeClr val="bg1">
                    <a:lumMod val="75000"/>
                  </a:schemeClr>
                </a:solidFill>
                <a:latin typeface="Consolas" pitchFamily="49" charset="0"/>
              </a:rPr>
              <a:t>&lt;</a:t>
            </a:r>
            <a:r>
              <a:rPr lang="en-US" sz="800" dirty="0" err="1" smtClean="0">
                <a:solidFill>
                  <a:schemeClr val="bg1">
                    <a:lumMod val="75000"/>
                  </a:schemeClr>
                </a:solidFill>
                <a:latin typeface="Consolas" pitchFamily="49" charset="0"/>
              </a:rPr>
              <a:t>extend_definition</a:t>
            </a:r>
            <a:r>
              <a:rPr lang="en-US" sz="800" dirty="0" smtClean="0">
                <a:solidFill>
                  <a:schemeClr val="bg1">
                    <a:lumMod val="75000"/>
                  </a:schemeClr>
                </a:solidFill>
                <a:latin typeface="Consolas" pitchFamily="49" charset="0"/>
              </a:rPr>
              <a:t> comment="Windows Vista is installed" </a:t>
            </a:r>
            <a:r>
              <a:rPr lang="en-US" sz="800" dirty="0" err="1" smtClean="0">
                <a:solidFill>
                  <a:schemeClr val="bg1">
                    <a:lumMod val="75000"/>
                  </a:schemeClr>
                </a:solidFill>
                <a:latin typeface="Consolas" pitchFamily="49" charset="0"/>
              </a:rPr>
              <a:t>definition_ref</a:t>
            </a:r>
            <a:r>
              <a:rPr lang="en-US" sz="800" dirty="0" smtClean="0">
                <a:solidFill>
                  <a:schemeClr val="bg1">
                    <a:lumMod val="75000"/>
                  </a:schemeClr>
                </a:solidFill>
                <a:latin typeface="Consolas" pitchFamily="49" charset="0"/>
              </a:rPr>
              <a:t>="oval:example:def:228"/&gt;</a:t>
            </a:r>
            <a:r>
              <a:rPr lang="en-US" sz="1100" dirty="0" smtClean="0">
                <a:solidFill>
                  <a:srgbClr val="000000"/>
                </a:solidFill>
                <a:latin typeface="Consolas" pitchFamily="49" charset="0"/>
              </a:rPr>
              <a:t/>
            </a:r>
            <a:br>
              <a:rPr lang="en-US" sz="1100" dirty="0" smtClean="0">
                <a:solidFill>
                  <a:srgbClr val="000000"/>
                </a:solidFill>
                <a:latin typeface="Consolas" pitchFamily="49" charset="0"/>
              </a:rPr>
            </a:br>
            <a:r>
              <a:rPr lang="en-US" sz="1100" dirty="0" smtClean="0">
                <a:solidFill>
                  <a:srgbClr val="000000"/>
                </a:solidFill>
                <a:latin typeface="Consolas" pitchFamily="49" charset="0"/>
              </a:rPr>
              <a:t>            </a:t>
            </a:r>
            <a:r>
              <a:rPr lang="en-US" sz="1100" dirty="0" smtClean="0">
                <a:solidFill>
                  <a:srgbClr val="000096"/>
                </a:solidFill>
                <a:latin typeface="Consolas" pitchFamily="49" charset="0"/>
              </a:rPr>
              <a:t>&lt;criterion</a:t>
            </a:r>
            <a:r>
              <a:rPr lang="en-US" sz="1100" dirty="0" smtClean="0">
                <a:solidFill>
                  <a:srgbClr val="F5844C"/>
                </a:solidFill>
                <a:latin typeface="Consolas" pitchFamily="49" charset="0"/>
              </a:rPr>
              <a:t> comment</a:t>
            </a:r>
            <a:r>
              <a:rPr lang="en-US" sz="1100" dirty="0" smtClean="0">
                <a:solidFill>
                  <a:srgbClr val="FF8040"/>
                </a:solidFill>
                <a:latin typeface="Consolas" pitchFamily="49" charset="0"/>
              </a:rPr>
              <a:t>=</a:t>
            </a:r>
            <a:r>
              <a:rPr lang="en-US" sz="1100" dirty="0" smtClean="0">
                <a:solidFill>
                  <a:srgbClr val="993300"/>
                </a:solidFill>
                <a:latin typeface="Consolas" pitchFamily="49" charset="0"/>
              </a:rPr>
              <a:t>"min </a:t>
            </a:r>
            <a:r>
              <a:rPr lang="en-US" sz="1100" dirty="0" err="1" smtClean="0">
                <a:solidFill>
                  <a:srgbClr val="993300"/>
                </a:solidFill>
                <a:latin typeface="Consolas" pitchFamily="49" charset="0"/>
              </a:rPr>
              <a:t>passwd</a:t>
            </a:r>
            <a:r>
              <a:rPr lang="en-US" sz="1100" dirty="0" smtClean="0">
                <a:solidFill>
                  <a:srgbClr val="993300"/>
                </a:solidFill>
                <a:latin typeface="Consolas" pitchFamily="49" charset="0"/>
              </a:rPr>
              <a:t> length is correct"</a:t>
            </a:r>
            <a:r>
              <a:rPr lang="en-US" sz="1100" dirty="0" smtClean="0">
                <a:solidFill>
                  <a:srgbClr val="F5844C"/>
                </a:solidFill>
                <a:latin typeface="Consolas" pitchFamily="49" charset="0"/>
              </a:rPr>
              <a:t> </a:t>
            </a:r>
            <a:r>
              <a:rPr lang="en-US" sz="1100" dirty="0" err="1" smtClean="0">
                <a:solidFill>
                  <a:srgbClr val="F5844C"/>
                </a:solidFill>
                <a:latin typeface="Consolas" pitchFamily="49" charset="0"/>
              </a:rPr>
              <a:t>test_ref</a:t>
            </a:r>
            <a:r>
              <a:rPr lang="en-US" sz="1100" dirty="0" smtClean="0">
                <a:solidFill>
                  <a:srgbClr val="FF8040"/>
                </a:solidFill>
                <a:latin typeface="Consolas" pitchFamily="49" charset="0"/>
              </a:rPr>
              <a:t>=</a:t>
            </a:r>
            <a:r>
              <a:rPr lang="en-US" sz="1100" dirty="0" smtClean="0">
                <a:solidFill>
                  <a:srgbClr val="993300"/>
                </a:solidFill>
                <a:latin typeface="Consolas" pitchFamily="49" charset="0"/>
              </a:rPr>
              <a:t>"oval:example:tst:61"</a:t>
            </a:r>
            <a:r>
              <a:rPr lang="en-US" sz="1100" dirty="0" smtClean="0">
                <a:solidFill>
                  <a:srgbClr val="000096"/>
                </a:solidFill>
                <a:latin typeface="Consolas" pitchFamily="49" charset="0"/>
              </a:rPr>
              <a:t>/&gt;</a:t>
            </a:r>
            <a:r>
              <a:rPr lang="en-US" sz="1100" dirty="0" smtClean="0">
                <a:solidFill>
                  <a:srgbClr val="000000"/>
                </a:solidFill>
                <a:latin typeface="Consolas" pitchFamily="49" charset="0"/>
              </a:rPr>
              <a:t/>
            </a:r>
            <a:br>
              <a:rPr lang="en-US" sz="1100" dirty="0" smtClean="0">
                <a:solidFill>
                  <a:srgbClr val="000000"/>
                </a:solidFill>
                <a:latin typeface="Consolas" pitchFamily="49" charset="0"/>
              </a:rPr>
            </a:br>
            <a:r>
              <a:rPr lang="en-US" sz="1100" dirty="0" smtClean="0">
                <a:solidFill>
                  <a:srgbClr val="000000"/>
                </a:solidFill>
                <a:latin typeface="Consolas" pitchFamily="49" charset="0"/>
              </a:rPr>
              <a:t>        </a:t>
            </a:r>
            <a:r>
              <a:rPr lang="en-US" sz="1100" dirty="0" smtClean="0">
                <a:solidFill>
                  <a:srgbClr val="000096"/>
                </a:solidFill>
                <a:latin typeface="Consolas" pitchFamily="49" charset="0"/>
              </a:rPr>
              <a:t>&lt;/criteria&gt;</a:t>
            </a:r>
            <a:r>
              <a:rPr lang="en-US" sz="1100" dirty="0" smtClean="0">
                <a:solidFill>
                  <a:srgbClr val="000000"/>
                </a:solidFill>
                <a:latin typeface="Consolas" pitchFamily="49" charset="0"/>
              </a:rPr>
              <a:t/>
            </a:r>
            <a:br>
              <a:rPr lang="en-US" sz="1100" dirty="0" smtClean="0">
                <a:solidFill>
                  <a:srgbClr val="000000"/>
                </a:solidFill>
                <a:latin typeface="Consolas" pitchFamily="49" charset="0"/>
              </a:rPr>
            </a:br>
            <a:r>
              <a:rPr lang="en-US" sz="1100" dirty="0" smtClean="0">
                <a:solidFill>
                  <a:srgbClr val="000000"/>
                </a:solidFill>
                <a:latin typeface="Consolas" pitchFamily="49" charset="0"/>
              </a:rPr>
              <a:t>    </a:t>
            </a:r>
            <a:r>
              <a:rPr lang="en-US" sz="1100" dirty="0" smtClean="0">
                <a:solidFill>
                  <a:srgbClr val="000096"/>
                </a:solidFill>
                <a:latin typeface="Consolas" pitchFamily="49" charset="0"/>
              </a:rPr>
              <a:t>&lt;/definition&gt;</a:t>
            </a:r>
            <a:r>
              <a:rPr lang="en-US" sz="1100" dirty="0" smtClean="0">
                <a:solidFill>
                  <a:srgbClr val="000000"/>
                </a:solidFill>
                <a:latin typeface="Consolas" pitchFamily="49" charset="0"/>
              </a:rPr>
              <a:t/>
            </a:r>
            <a:br>
              <a:rPr lang="en-US" sz="1100" dirty="0" smtClean="0">
                <a:solidFill>
                  <a:srgbClr val="000000"/>
                </a:solidFill>
                <a:latin typeface="Consolas" pitchFamily="49" charset="0"/>
              </a:rPr>
            </a:br>
            <a:r>
              <a:rPr lang="en-US" sz="800" dirty="0" smtClean="0">
                <a:solidFill>
                  <a:schemeClr val="bg1">
                    <a:lumMod val="75000"/>
                  </a:schemeClr>
                </a:solidFill>
                <a:latin typeface="Consolas" pitchFamily="49" charset="0"/>
              </a:rPr>
              <a:t>    &lt;definition id="oval:example:def:228" version="3" class="inventory"&gt;...&lt;/definition&gt;</a:t>
            </a:r>
            <a:r>
              <a:rPr lang="en-US" sz="1100" dirty="0" smtClean="0">
                <a:solidFill>
                  <a:srgbClr val="000000"/>
                </a:solidFill>
                <a:latin typeface="Consolas" pitchFamily="49" charset="0"/>
              </a:rPr>
              <a:t/>
            </a:r>
            <a:br>
              <a:rPr lang="en-US" sz="1100" dirty="0" smtClean="0">
                <a:solidFill>
                  <a:srgbClr val="000000"/>
                </a:solidFill>
                <a:latin typeface="Consolas" pitchFamily="49" charset="0"/>
              </a:rPr>
            </a:br>
            <a:r>
              <a:rPr lang="en-US" sz="800" dirty="0" smtClean="0">
                <a:solidFill>
                  <a:schemeClr val="bg1">
                    <a:lumMod val="75000"/>
                  </a:schemeClr>
                </a:solidFill>
                <a:latin typeface="Consolas" pitchFamily="49" charset="0"/>
              </a:rPr>
              <a:t>&lt;/definitions&gt;</a:t>
            </a:r>
            <a:br>
              <a:rPr lang="en-US" sz="800" dirty="0" smtClean="0">
                <a:solidFill>
                  <a:schemeClr val="bg1">
                    <a:lumMod val="75000"/>
                  </a:schemeClr>
                </a:solidFill>
                <a:latin typeface="Consolas" pitchFamily="49" charset="0"/>
              </a:rPr>
            </a:br>
            <a:r>
              <a:rPr lang="en-US" sz="800" dirty="0" smtClean="0">
                <a:solidFill>
                  <a:schemeClr val="bg1">
                    <a:lumMod val="75000"/>
                  </a:schemeClr>
                </a:solidFill>
                <a:latin typeface="Consolas" pitchFamily="49" charset="0"/>
              </a:rPr>
              <a:t>&lt;tests&gt;</a:t>
            </a:r>
            <a:r>
              <a:rPr lang="en-US" sz="1100" dirty="0" smtClean="0">
                <a:solidFill>
                  <a:srgbClr val="000000"/>
                </a:solidFill>
                <a:latin typeface="Consolas" pitchFamily="49" charset="0"/>
              </a:rPr>
              <a:t/>
            </a:r>
            <a:br>
              <a:rPr lang="en-US" sz="1100" dirty="0" smtClean="0">
                <a:solidFill>
                  <a:srgbClr val="000000"/>
                </a:solidFill>
                <a:latin typeface="Consolas" pitchFamily="49" charset="0"/>
              </a:rPr>
            </a:br>
            <a:r>
              <a:rPr lang="en-US" sz="800" dirty="0" smtClean="0">
                <a:solidFill>
                  <a:schemeClr val="bg1">
                    <a:lumMod val="75000"/>
                  </a:schemeClr>
                </a:solidFill>
                <a:latin typeface="Consolas" pitchFamily="49" charset="0"/>
              </a:rPr>
              <a:t>    &lt;</a:t>
            </a:r>
            <a:r>
              <a:rPr lang="en-US" sz="800" dirty="0" err="1" smtClean="0">
                <a:solidFill>
                  <a:schemeClr val="bg1">
                    <a:lumMod val="75000"/>
                  </a:schemeClr>
                </a:solidFill>
                <a:latin typeface="Consolas" pitchFamily="49" charset="0"/>
              </a:rPr>
              <a:t>family_test</a:t>
            </a:r>
            <a:r>
              <a:rPr lang="en-US" sz="800" dirty="0" smtClean="0">
                <a:solidFill>
                  <a:schemeClr val="bg1">
                    <a:lumMod val="75000"/>
                  </a:schemeClr>
                </a:solidFill>
                <a:latin typeface="Consolas" pitchFamily="49" charset="0"/>
              </a:rPr>
              <a:t> id="oval:example:tst:99" comment="the installed operating system is Windows" ...&gt;</a:t>
            </a:r>
            <a:br>
              <a:rPr lang="en-US" sz="800" dirty="0" smtClean="0">
                <a:solidFill>
                  <a:schemeClr val="bg1">
                    <a:lumMod val="75000"/>
                  </a:schemeClr>
                </a:solidFill>
                <a:latin typeface="Consolas" pitchFamily="49" charset="0"/>
              </a:rPr>
            </a:br>
            <a:r>
              <a:rPr lang="en-US" sz="800" dirty="0" smtClean="0">
                <a:solidFill>
                  <a:schemeClr val="bg1">
                    <a:lumMod val="75000"/>
                  </a:schemeClr>
                </a:solidFill>
                <a:latin typeface="Consolas" pitchFamily="49" charset="0"/>
              </a:rPr>
              <a:t>        &lt;object </a:t>
            </a:r>
            <a:r>
              <a:rPr lang="en-US" sz="800" dirty="0" err="1" smtClean="0">
                <a:solidFill>
                  <a:schemeClr val="bg1">
                    <a:lumMod val="75000"/>
                  </a:schemeClr>
                </a:solidFill>
                <a:latin typeface="Consolas" pitchFamily="49" charset="0"/>
              </a:rPr>
              <a:t>object_ref</a:t>
            </a:r>
            <a:r>
              <a:rPr lang="en-US" sz="800" dirty="0" smtClean="0">
                <a:solidFill>
                  <a:schemeClr val="bg1">
                    <a:lumMod val="75000"/>
                  </a:schemeClr>
                </a:solidFill>
                <a:latin typeface="Consolas" pitchFamily="49" charset="0"/>
              </a:rPr>
              <a:t>="oval:example:obj:99"/&gt;</a:t>
            </a:r>
            <a:br>
              <a:rPr lang="en-US" sz="800" dirty="0" smtClean="0">
                <a:solidFill>
                  <a:schemeClr val="bg1">
                    <a:lumMod val="75000"/>
                  </a:schemeClr>
                </a:solidFill>
                <a:latin typeface="Consolas" pitchFamily="49" charset="0"/>
              </a:rPr>
            </a:br>
            <a:r>
              <a:rPr lang="en-US" sz="800" dirty="0" smtClean="0">
                <a:solidFill>
                  <a:schemeClr val="bg1">
                    <a:lumMod val="75000"/>
                  </a:schemeClr>
                </a:solidFill>
                <a:latin typeface="Consolas" pitchFamily="49" charset="0"/>
              </a:rPr>
              <a:t>        &lt;state </a:t>
            </a:r>
            <a:r>
              <a:rPr lang="en-US" sz="800" dirty="0" err="1" smtClean="0">
                <a:solidFill>
                  <a:schemeClr val="bg1">
                    <a:lumMod val="75000"/>
                  </a:schemeClr>
                </a:solidFill>
                <a:latin typeface="Consolas" pitchFamily="49" charset="0"/>
              </a:rPr>
              <a:t>state_ref</a:t>
            </a:r>
            <a:r>
              <a:rPr lang="en-US" sz="800" dirty="0" smtClean="0">
                <a:solidFill>
                  <a:schemeClr val="bg1">
                    <a:lumMod val="75000"/>
                  </a:schemeClr>
                </a:solidFill>
                <a:latin typeface="Consolas" pitchFamily="49" charset="0"/>
              </a:rPr>
              <a:t>="oval:example:ste:99"/&gt;</a:t>
            </a:r>
            <a:br>
              <a:rPr lang="en-US" sz="800" dirty="0" smtClean="0">
                <a:solidFill>
                  <a:schemeClr val="bg1">
                    <a:lumMod val="75000"/>
                  </a:schemeClr>
                </a:solidFill>
                <a:latin typeface="Consolas" pitchFamily="49" charset="0"/>
              </a:rPr>
            </a:br>
            <a:r>
              <a:rPr lang="en-US" sz="800" dirty="0" smtClean="0">
                <a:solidFill>
                  <a:schemeClr val="bg1">
                    <a:lumMod val="75000"/>
                  </a:schemeClr>
                </a:solidFill>
                <a:latin typeface="Consolas" pitchFamily="49" charset="0"/>
              </a:rPr>
              <a:t>    &lt;/</a:t>
            </a:r>
            <a:r>
              <a:rPr lang="en-US" sz="800" dirty="0" err="1" smtClean="0">
                <a:solidFill>
                  <a:schemeClr val="bg1">
                    <a:lumMod val="75000"/>
                  </a:schemeClr>
                </a:solidFill>
                <a:latin typeface="Consolas" pitchFamily="49" charset="0"/>
              </a:rPr>
              <a:t>family_test</a:t>
            </a:r>
            <a:r>
              <a:rPr lang="en-US" sz="800" dirty="0" smtClean="0">
                <a:solidFill>
                  <a:schemeClr val="bg1">
                    <a:lumMod val="75000"/>
                  </a:schemeClr>
                </a:solidFill>
                <a:latin typeface="Consolas" pitchFamily="49" charset="0"/>
              </a:rPr>
              <a:t>&gt;</a:t>
            </a:r>
            <a:br>
              <a:rPr lang="en-US" sz="800" dirty="0" smtClean="0">
                <a:solidFill>
                  <a:schemeClr val="bg1">
                    <a:lumMod val="75000"/>
                  </a:schemeClr>
                </a:solidFill>
                <a:latin typeface="Consolas" pitchFamily="49" charset="0"/>
              </a:rPr>
            </a:br>
            <a:r>
              <a:rPr lang="en-US" sz="800" dirty="0" smtClean="0">
                <a:solidFill>
                  <a:schemeClr val="bg1">
                    <a:lumMod val="75000"/>
                  </a:schemeClr>
                </a:solidFill>
                <a:latin typeface="Consolas" pitchFamily="49" charset="0"/>
              </a:rPr>
              <a:t>    &lt;</a:t>
            </a:r>
            <a:r>
              <a:rPr lang="en-US" sz="800" dirty="0" err="1" smtClean="0">
                <a:solidFill>
                  <a:schemeClr val="bg1">
                    <a:lumMod val="75000"/>
                  </a:schemeClr>
                </a:solidFill>
                <a:latin typeface="Consolas" pitchFamily="49" charset="0"/>
              </a:rPr>
              <a:t>registry_test</a:t>
            </a:r>
            <a:r>
              <a:rPr lang="en-US" sz="800" dirty="0" smtClean="0">
                <a:solidFill>
                  <a:schemeClr val="bg1">
                    <a:lumMod val="75000"/>
                  </a:schemeClr>
                </a:solidFill>
                <a:latin typeface="Consolas" pitchFamily="49" charset="0"/>
              </a:rPr>
              <a:t> id="oval:example:tst:7914" comment="Windows Vista is installed" ...&gt;</a:t>
            </a:r>
            <a:br>
              <a:rPr lang="en-US" sz="800" dirty="0" smtClean="0">
                <a:solidFill>
                  <a:schemeClr val="bg1">
                    <a:lumMod val="75000"/>
                  </a:schemeClr>
                </a:solidFill>
                <a:latin typeface="Consolas" pitchFamily="49" charset="0"/>
              </a:rPr>
            </a:br>
            <a:r>
              <a:rPr lang="en-US" sz="800" dirty="0" smtClean="0">
                <a:solidFill>
                  <a:schemeClr val="bg1">
                    <a:lumMod val="75000"/>
                  </a:schemeClr>
                </a:solidFill>
                <a:latin typeface="Consolas" pitchFamily="49" charset="0"/>
              </a:rPr>
              <a:t>        &lt;object </a:t>
            </a:r>
            <a:r>
              <a:rPr lang="en-US" sz="800" dirty="0" err="1" smtClean="0">
                <a:solidFill>
                  <a:schemeClr val="bg1">
                    <a:lumMod val="75000"/>
                  </a:schemeClr>
                </a:solidFill>
                <a:latin typeface="Consolas" pitchFamily="49" charset="0"/>
              </a:rPr>
              <a:t>object_ref</a:t>
            </a:r>
            <a:r>
              <a:rPr lang="en-US" sz="800" dirty="0" smtClean="0">
                <a:solidFill>
                  <a:schemeClr val="bg1">
                    <a:lumMod val="75000"/>
                  </a:schemeClr>
                </a:solidFill>
                <a:latin typeface="Consolas" pitchFamily="49" charset="0"/>
              </a:rPr>
              <a:t>="oval:example:obj:5590"/&gt;</a:t>
            </a:r>
            <a:br>
              <a:rPr lang="en-US" sz="800" dirty="0" smtClean="0">
                <a:solidFill>
                  <a:schemeClr val="bg1">
                    <a:lumMod val="75000"/>
                  </a:schemeClr>
                </a:solidFill>
                <a:latin typeface="Consolas" pitchFamily="49" charset="0"/>
              </a:rPr>
            </a:br>
            <a:r>
              <a:rPr lang="en-US" sz="800" dirty="0" smtClean="0">
                <a:solidFill>
                  <a:schemeClr val="bg1">
                    <a:lumMod val="75000"/>
                  </a:schemeClr>
                </a:solidFill>
                <a:latin typeface="Consolas" pitchFamily="49" charset="0"/>
              </a:rPr>
              <a:t>        &lt;state </a:t>
            </a:r>
            <a:r>
              <a:rPr lang="en-US" sz="800" dirty="0" err="1" smtClean="0">
                <a:solidFill>
                  <a:schemeClr val="bg1">
                    <a:lumMod val="75000"/>
                  </a:schemeClr>
                </a:solidFill>
                <a:latin typeface="Consolas" pitchFamily="49" charset="0"/>
              </a:rPr>
              <a:t>state_ref</a:t>
            </a:r>
            <a:r>
              <a:rPr lang="en-US" sz="800" dirty="0" smtClean="0">
                <a:solidFill>
                  <a:schemeClr val="bg1">
                    <a:lumMod val="75000"/>
                  </a:schemeClr>
                </a:solidFill>
                <a:latin typeface="Consolas" pitchFamily="49" charset="0"/>
              </a:rPr>
              <a:t>="oval:example:ste:3828"/&gt;</a:t>
            </a:r>
            <a:br>
              <a:rPr lang="en-US" sz="800" dirty="0" smtClean="0">
                <a:solidFill>
                  <a:schemeClr val="bg1">
                    <a:lumMod val="75000"/>
                  </a:schemeClr>
                </a:solidFill>
                <a:latin typeface="Consolas" pitchFamily="49" charset="0"/>
              </a:rPr>
            </a:br>
            <a:r>
              <a:rPr lang="en-US" sz="800" dirty="0" smtClean="0">
                <a:solidFill>
                  <a:schemeClr val="bg1">
                    <a:lumMod val="75000"/>
                  </a:schemeClr>
                </a:solidFill>
                <a:latin typeface="Consolas" pitchFamily="49" charset="0"/>
              </a:rPr>
              <a:t>    &lt;/</a:t>
            </a:r>
            <a:r>
              <a:rPr lang="en-US" sz="800" dirty="0" err="1" smtClean="0">
                <a:solidFill>
                  <a:schemeClr val="bg1">
                    <a:lumMod val="75000"/>
                  </a:schemeClr>
                </a:solidFill>
                <a:latin typeface="Consolas" pitchFamily="49" charset="0"/>
              </a:rPr>
              <a:t>registry_test</a:t>
            </a:r>
            <a:r>
              <a:rPr lang="en-US" sz="800" dirty="0" smtClean="0">
                <a:solidFill>
                  <a:schemeClr val="bg1">
                    <a:lumMod val="75000"/>
                  </a:schemeClr>
                </a:solidFill>
                <a:latin typeface="Consolas" pitchFamily="49" charset="0"/>
              </a:rPr>
              <a:t>&gt;</a:t>
            </a:r>
            <a:r>
              <a:rPr lang="en-US" sz="1100" dirty="0" smtClean="0">
                <a:solidFill>
                  <a:srgbClr val="000000"/>
                </a:solidFill>
                <a:latin typeface="Consolas" pitchFamily="49" charset="0"/>
              </a:rPr>
              <a:t/>
            </a:r>
            <a:br>
              <a:rPr lang="en-US" sz="1100" dirty="0" smtClean="0">
                <a:solidFill>
                  <a:srgbClr val="000000"/>
                </a:solidFill>
                <a:latin typeface="Consolas" pitchFamily="49" charset="0"/>
              </a:rPr>
            </a:br>
            <a:r>
              <a:rPr lang="en-US" sz="1100" dirty="0" smtClean="0">
                <a:solidFill>
                  <a:srgbClr val="000000"/>
                </a:solidFill>
                <a:latin typeface="Consolas" pitchFamily="49" charset="0"/>
              </a:rPr>
              <a:t>    </a:t>
            </a:r>
            <a:r>
              <a:rPr lang="en-US" sz="1100" dirty="0" smtClean="0">
                <a:solidFill>
                  <a:srgbClr val="000096"/>
                </a:solidFill>
                <a:latin typeface="Consolas" pitchFamily="49" charset="0"/>
              </a:rPr>
              <a:t>&lt;</a:t>
            </a:r>
            <a:r>
              <a:rPr lang="en-US" sz="1100" dirty="0" err="1" smtClean="0">
                <a:solidFill>
                  <a:srgbClr val="000096"/>
                </a:solidFill>
                <a:latin typeface="Consolas" pitchFamily="49" charset="0"/>
              </a:rPr>
              <a:t>passwordpolicy_test</a:t>
            </a:r>
            <a:r>
              <a:rPr lang="en-US" sz="1100" dirty="0" smtClean="0">
                <a:solidFill>
                  <a:srgbClr val="F5844C"/>
                </a:solidFill>
                <a:latin typeface="Consolas" pitchFamily="49" charset="0"/>
              </a:rPr>
              <a:t> id</a:t>
            </a:r>
            <a:r>
              <a:rPr lang="en-US" sz="1100" dirty="0" smtClean="0">
                <a:solidFill>
                  <a:srgbClr val="FF8040"/>
                </a:solidFill>
                <a:latin typeface="Consolas" pitchFamily="49" charset="0"/>
              </a:rPr>
              <a:t>=</a:t>
            </a:r>
            <a:r>
              <a:rPr lang="en-US" sz="1100" dirty="0" smtClean="0">
                <a:solidFill>
                  <a:srgbClr val="993300"/>
                </a:solidFill>
                <a:latin typeface="Consolas" pitchFamily="49" charset="0"/>
              </a:rPr>
              <a:t>"oval:example:tst:61"</a:t>
            </a:r>
            <a:r>
              <a:rPr lang="en-US" sz="1100" dirty="0" smtClean="0">
                <a:solidFill>
                  <a:srgbClr val="F5844C"/>
                </a:solidFill>
                <a:latin typeface="Consolas" pitchFamily="49" charset="0"/>
              </a:rPr>
              <a:t> comment</a:t>
            </a:r>
            <a:r>
              <a:rPr lang="en-US" sz="1100" dirty="0" smtClean="0">
                <a:solidFill>
                  <a:srgbClr val="FF8040"/>
                </a:solidFill>
                <a:latin typeface="Consolas" pitchFamily="49" charset="0"/>
              </a:rPr>
              <a:t>=</a:t>
            </a:r>
            <a:r>
              <a:rPr lang="en-US" sz="1100" dirty="0" smtClean="0">
                <a:solidFill>
                  <a:srgbClr val="993300"/>
                </a:solidFill>
                <a:latin typeface="Consolas" pitchFamily="49" charset="0"/>
              </a:rPr>
              <a:t>"min </a:t>
            </a:r>
            <a:r>
              <a:rPr lang="en-US" sz="1100" dirty="0" err="1" smtClean="0">
                <a:solidFill>
                  <a:srgbClr val="993300"/>
                </a:solidFill>
                <a:latin typeface="Consolas" pitchFamily="49" charset="0"/>
              </a:rPr>
              <a:t>passwd</a:t>
            </a:r>
            <a:r>
              <a:rPr lang="en-US" sz="1100" dirty="0" smtClean="0">
                <a:solidFill>
                  <a:srgbClr val="993300"/>
                </a:solidFill>
                <a:latin typeface="Consolas" pitchFamily="49" charset="0"/>
              </a:rPr>
              <a:t> length is correct"</a:t>
            </a:r>
            <a:r>
              <a:rPr lang="en-US" sz="1100" dirty="0" smtClean="0">
                <a:solidFill>
                  <a:srgbClr val="F5844C"/>
                </a:solidFill>
                <a:latin typeface="Consolas" pitchFamily="49" charset="0"/>
              </a:rPr>
              <a:t> ...</a:t>
            </a:r>
            <a:r>
              <a:rPr lang="en-US" sz="1100" dirty="0" smtClean="0">
                <a:solidFill>
                  <a:srgbClr val="000096"/>
                </a:solidFill>
                <a:latin typeface="Consolas" pitchFamily="49" charset="0"/>
              </a:rPr>
              <a:t>&gt;</a:t>
            </a:r>
            <a:r>
              <a:rPr lang="en-US" sz="1100" dirty="0" smtClean="0">
                <a:solidFill>
                  <a:srgbClr val="000000"/>
                </a:solidFill>
                <a:latin typeface="Consolas" pitchFamily="49" charset="0"/>
              </a:rPr>
              <a:t/>
            </a:r>
            <a:br>
              <a:rPr lang="en-US" sz="1100" dirty="0" smtClean="0">
                <a:solidFill>
                  <a:srgbClr val="000000"/>
                </a:solidFill>
                <a:latin typeface="Consolas" pitchFamily="49" charset="0"/>
              </a:rPr>
            </a:br>
            <a:r>
              <a:rPr lang="en-US" sz="1100" dirty="0" smtClean="0">
                <a:solidFill>
                  <a:srgbClr val="000000"/>
                </a:solidFill>
                <a:latin typeface="Consolas" pitchFamily="49" charset="0"/>
              </a:rPr>
              <a:t>        </a:t>
            </a:r>
            <a:r>
              <a:rPr lang="en-US" sz="1100" dirty="0" smtClean="0">
                <a:solidFill>
                  <a:srgbClr val="000096"/>
                </a:solidFill>
                <a:latin typeface="Consolas" pitchFamily="49" charset="0"/>
              </a:rPr>
              <a:t>&lt;object</a:t>
            </a:r>
            <a:r>
              <a:rPr lang="en-US" sz="1100" dirty="0" smtClean="0">
                <a:solidFill>
                  <a:srgbClr val="F5844C"/>
                </a:solidFill>
                <a:latin typeface="Consolas" pitchFamily="49" charset="0"/>
              </a:rPr>
              <a:t> </a:t>
            </a:r>
            <a:r>
              <a:rPr lang="en-US" sz="1100" dirty="0" err="1" smtClean="0">
                <a:solidFill>
                  <a:srgbClr val="F5844C"/>
                </a:solidFill>
                <a:latin typeface="Consolas" pitchFamily="49" charset="0"/>
              </a:rPr>
              <a:t>object_ref</a:t>
            </a:r>
            <a:r>
              <a:rPr lang="en-US" sz="1100" dirty="0" smtClean="0">
                <a:solidFill>
                  <a:srgbClr val="FF8040"/>
                </a:solidFill>
                <a:latin typeface="Consolas" pitchFamily="49" charset="0"/>
              </a:rPr>
              <a:t>=</a:t>
            </a:r>
            <a:r>
              <a:rPr lang="en-US" sz="1100" dirty="0" smtClean="0">
                <a:solidFill>
                  <a:srgbClr val="993300"/>
                </a:solidFill>
                <a:latin typeface="Consolas" pitchFamily="49" charset="0"/>
              </a:rPr>
              <a:t>"oval:example:obj:61"</a:t>
            </a:r>
            <a:r>
              <a:rPr lang="en-US" sz="1100" dirty="0" smtClean="0">
                <a:solidFill>
                  <a:srgbClr val="000096"/>
                </a:solidFill>
                <a:latin typeface="Consolas" pitchFamily="49" charset="0"/>
              </a:rPr>
              <a:t>/&gt;</a:t>
            </a:r>
            <a:r>
              <a:rPr lang="en-US" sz="1100" dirty="0" smtClean="0">
                <a:solidFill>
                  <a:srgbClr val="000000"/>
                </a:solidFill>
                <a:latin typeface="Consolas" pitchFamily="49" charset="0"/>
              </a:rPr>
              <a:t/>
            </a:r>
            <a:br>
              <a:rPr lang="en-US" sz="1100" dirty="0" smtClean="0">
                <a:solidFill>
                  <a:srgbClr val="000000"/>
                </a:solidFill>
                <a:latin typeface="Consolas" pitchFamily="49" charset="0"/>
              </a:rPr>
            </a:br>
            <a:r>
              <a:rPr lang="en-US" sz="1100" dirty="0" smtClean="0">
                <a:solidFill>
                  <a:srgbClr val="000000"/>
                </a:solidFill>
                <a:latin typeface="Consolas" pitchFamily="49" charset="0"/>
              </a:rPr>
              <a:t>        </a:t>
            </a:r>
            <a:r>
              <a:rPr lang="en-US" sz="1100" dirty="0" smtClean="0">
                <a:solidFill>
                  <a:srgbClr val="000096"/>
                </a:solidFill>
                <a:latin typeface="Consolas" pitchFamily="49" charset="0"/>
              </a:rPr>
              <a:t>&lt;state</a:t>
            </a:r>
            <a:r>
              <a:rPr lang="en-US" sz="1100" dirty="0" smtClean="0">
                <a:solidFill>
                  <a:srgbClr val="F5844C"/>
                </a:solidFill>
                <a:latin typeface="Consolas" pitchFamily="49" charset="0"/>
              </a:rPr>
              <a:t> </a:t>
            </a:r>
            <a:r>
              <a:rPr lang="en-US" sz="1100" dirty="0" err="1" smtClean="0">
                <a:solidFill>
                  <a:srgbClr val="F5844C"/>
                </a:solidFill>
                <a:latin typeface="Consolas" pitchFamily="49" charset="0"/>
              </a:rPr>
              <a:t>state_ref</a:t>
            </a:r>
            <a:r>
              <a:rPr lang="en-US" sz="1100" dirty="0" smtClean="0">
                <a:solidFill>
                  <a:srgbClr val="FF8040"/>
                </a:solidFill>
                <a:latin typeface="Consolas" pitchFamily="49" charset="0"/>
              </a:rPr>
              <a:t>=</a:t>
            </a:r>
            <a:r>
              <a:rPr lang="en-US" sz="1100" dirty="0" smtClean="0">
                <a:solidFill>
                  <a:srgbClr val="993300"/>
                </a:solidFill>
                <a:latin typeface="Consolas" pitchFamily="49" charset="0"/>
              </a:rPr>
              <a:t>"oval:example:ste:61"</a:t>
            </a:r>
            <a:r>
              <a:rPr lang="en-US" sz="1100" dirty="0" smtClean="0">
                <a:solidFill>
                  <a:srgbClr val="000096"/>
                </a:solidFill>
                <a:latin typeface="Consolas" pitchFamily="49" charset="0"/>
              </a:rPr>
              <a:t>/&gt;</a:t>
            </a:r>
            <a:r>
              <a:rPr lang="en-US" sz="1100" dirty="0" smtClean="0">
                <a:solidFill>
                  <a:srgbClr val="000000"/>
                </a:solidFill>
                <a:latin typeface="Consolas" pitchFamily="49" charset="0"/>
              </a:rPr>
              <a:t/>
            </a:r>
            <a:br>
              <a:rPr lang="en-US" sz="1100" dirty="0" smtClean="0">
                <a:solidFill>
                  <a:srgbClr val="000000"/>
                </a:solidFill>
                <a:latin typeface="Consolas" pitchFamily="49" charset="0"/>
              </a:rPr>
            </a:br>
            <a:r>
              <a:rPr lang="en-US" sz="1100" dirty="0" smtClean="0">
                <a:solidFill>
                  <a:srgbClr val="000000"/>
                </a:solidFill>
                <a:latin typeface="Consolas" pitchFamily="49" charset="0"/>
              </a:rPr>
              <a:t>    </a:t>
            </a:r>
            <a:r>
              <a:rPr lang="en-US" sz="1100" dirty="0" smtClean="0">
                <a:solidFill>
                  <a:srgbClr val="000096"/>
                </a:solidFill>
                <a:latin typeface="Consolas" pitchFamily="49" charset="0"/>
              </a:rPr>
              <a:t>&lt;/</a:t>
            </a:r>
            <a:r>
              <a:rPr lang="en-US" sz="1100" dirty="0" err="1" smtClean="0">
                <a:solidFill>
                  <a:srgbClr val="000096"/>
                </a:solidFill>
                <a:latin typeface="Consolas" pitchFamily="49" charset="0"/>
              </a:rPr>
              <a:t>passwordpolicy_test</a:t>
            </a:r>
            <a:r>
              <a:rPr lang="en-US" sz="1100" dirty="0" smtClean="0">
                <a:solidFill>
                  <a:srgbClr val="000096"/>
                </a:solidFill>
                <a:latin typeface="Consolas" pitchFamily="49" charset="0"/>
              </a:rPr>
              <a:t>&gt;</a:t>
            </a:r>
            <a:r>
              <a:rPr lang="en-US" sz="1100" dirty="0" smtClean="0">
                <a:solidFill>
                  <a:srgbClr val="000000"/>
                </a:solidFill>
                <a:latin typeface="Consolas" pitchFamily="49" charset="0"/>
              </a:rPr>
              <a:t/>
            </a:r>
            <a:br>
              <a:rPr lang="en-US" sz="1100" dirty="0" smtClean="0">
                <a:solidFill>
                  <a:srgbClr val="000000"/>
                </a:solidFill>
                <a:latin typeface="Consolas" pitchFamily="49" charset="0"/>
              </a:rPr>
            </a:br>
            <a:r>
              <a:rPr lang="en-US" sz="800" dirty="0" smtClean="0">
                <a:solidFill>
                  <a:schemeClr val="bg1">
                    <a:lumMod val="75000"/>
                  </a:schemeClr>
                </a:solidFill>
                <a:latin typeface="Consolas" pitchFamily="49" charset="0"/>
              </a:rPr>
              <a:t>&lt;/tests&gt;</a:t>
            </a:r>
            <a:br>
              <a:rPr lang="en-US" sz="800" dirty="0" smtClean="0">
                <a:solidFill>
                  <a:schemeClr val="bg1">
                    <a:lumMod val="75000"/>
                  </a:schemeClr>
                </a:solidFill>
                <a:latin typeface="Consolas" pitchFamily="49" charset="0"/>
              </a:rPr>
            </a:br>
            <a:r>
              <a:rPr lang="en-US" sz="800" dirty="0" smtClean="0">
                <a:solidFill>
                  <a:schemeClr val="bg1">
                    <a:lumMod val="75000"/>
                  </a:schemeClr>
                </a:solidFill>
                <a:latin typeface="Consolas" pitchFamily="49" charset="0"/>
              </a:rPr>
              <a:t>&lt;objects&gt;</a:t>
            </a:r>
            <a:r>
              <a:rPr lang="en-US" sz="1100" dirty="0" smtClean="0">
                <a:solidFill>
                  <a:srgbClr val="000000"/>
                </a:solidFill>
                <a:latin typeface="Consolas" pitchFamily="49" charset="0"/>
              </a:rPr>
              <a:t/>
            </a:r>
            <a:br>
              <a:rPr lang="en-US" sz="1100" dirty="0" smtClean="0">
                <a:solidFill>
                  <a:srgbClr val="000000"/>
                </a:solidFill>
                <a:latin typeface="Consolas" pitchFamily="49" charset="0"/>
              </a:rPr>
            </a:br>
            <a:r>
              <a:rPr lang="en-US" sz="800" dirty="0" smtClean="0">
                <a:solidFill>
                  <a:schemeClr val="bg1">
                    <a:lumMod val="75000"/>
                  </a:schemeClr>
                </a:solidFill>
                <a:latin typeface="Consolas" pitchFamily="49" charset="0"/>
              </a:rPr>
              <a:t>    &lt;</a:t>
            </a:r>
            <a:r>
              <a:rPr lang="en-US" sz="800" dirty="0" err="1" smtClean="0">
                <a:solidFill>
                  <a:schemeClr val="bg1">
                    <a:lumMod val="75000"/>
                  </a:schemeClr>
                </a:solidFill>
                <a:latin typeface="Consolas" pitchFamily="49" charset="0"/>
              </a:rPr>
              <a:t>family_object</a:t>
            </a:r>
            <a:r>
              <a:rPr lang="en-US" sz="800" dirty="0" smtClean="0">
                <a:solidFill>
                  <a:schemeClr val="bg1">
                    <a:lumMod val="75000"/>
                  </a:schemeClr>
                </a:solidFill>
                <a:latin typeface="Consolas" pitchFamily="49" charset="0"/>
              </a:rPr>
              <a:t> id="oval:example:obj:99" comment="This is the default family object." .../&gt;</a:t>
            </a:r>
            <a:br>
              <a:rPr lang="en-US" sz="800" dirty="0" smtClean="0">
                <a:solidFill>
                  <a:schemeClr val="bg1">
                    <a:lumMod val="75000"/>
                  </a:schemeClr>
                </a:solidFill>
                <a:latin typeface="Consolas" pitchFamily="49" charset="0"/>
              </a:rPr>
            </a:br>
            <a:r>
              <a:rPr lang="en-US" sz="800" dirty="0" smtClean="0">
                <a:solidFill>
                  <a:schemeClr val="bg1">
                    <a:lumMod val="75000"/>
                  </a:schemeClr>
                </a:solidFill>
                <a:latin typeface="Consolas" pitchFamily="49" charset="0"/>
              </a:rPr>
              <a:t>    &lt;</a:t>
            </a:r>
            <a:r>
              <a:rPr lang="en-US" sz="800" dirty="0" err="1" smtClean="0">
                <a:solidFill>
                  <a:schemeClr val="bg1">
                    <a:lumMod val="75000"/>
                  </a:schemeClr>
                </a:solidFill>
                <a:latin typeface="Consolas" pitchFamily="49" charset="0"/>
              </a:rPr>
              <a:t>registry_object</a:t>
            </a:r>
            <a:r>
              <a:rPr lang="en-US" sz="800" dirty="0" smtClean="0">
                <a:solidFill>
                  <a:schemeClr val="bg1">
                    <a:lumMod val="75000"/>
                  </a:schemeClr>
                </a:solidFill>
                <a:latin typeface="Consolas" pitchFamily="49" charset="0"/>
              </a:rPr>
              <a:t> id="oval:example:obj:5590" comment="This registry key  </a:t>
            </a:r>
            <a:r>
              <a:rPr lang="en-US" sz="800" dirty="0" err="1" smtClean="0">
                <a:solidFill>
                  <a:schemeClr val="bg1">
                    <a:lumMod val="75000"/>
                  </a:schemeClr>
                </a:solidFill>
                <a:latin typeface="Consolas" pitchFamily="49" charset="0"/>
              </a:rPr>
              <a:t>ProductName</a:t>
            </a:r>
            <a:r>
              <a:rPr lang="en-US" sz="800" dirty="0" smtClean="0">
                <a:solidFill>
                  <a:schemeClr val="bg1">
                    <a:lumMod val="75000"/>
                  </a:schemeClr>
                </a:solidFill>
                <a:latin typeface="Consolas" pitchFamily="49" charset="0"/>
              </a:rPr>
              <a:t>" ...&gt;</a:t>
            </a:r>
            <a:br>
              <a:rPr lang="en-US" sz="800" dirty="0" smtClean="0">
                <a:solidFill>
                  <a:schemeClr val="bg1">
                    <a:lumMod val="75000"/>
                  </a:schemeClr>
                </a:solidFill>
                <a:latin typeface="Consolas" pitchFamily="49" charset="0"/>
              </a:rPr>
            </a:br>
            <a:r>
              <a:rPr lang="en-US" sz="800" dirty="0" smtClean="0">
                <a:solidFill>
                  <a:schemeClr val="bg1">
                    <a:lumMod val="75000"/>
                  </a:schemeClr>
                </a:solidFill>
                <a:latin typeface="Consolas" pitchFamily="49" charset="0"/>
              </a:rPr>
              <a:t>        &lt;hive&gt;HKEY_LOCAL_MACHINE&lt;/hive&gt;</a:t>
            </a:r>
            <a:br>
              <a:rPr lang="en-US" sz="800" dirty="0" smtClean="0">
                <a:solidFill>
                  <a:schemeClr val="bg1">
                    <a:lumMod val="75000"/>
                  </a:schemeClr>
                </a:solidFill>
                <a:latin typeface="Consolas" pitchFamily="49" charset="0"/>
              </a:rPr>
            </a:br>
            <a:r>
              <a:rPr lang="en-US" sz="800" dirty="0" smtClean="0">
                <a:solidFill>
                  <a:schemeClr val="bg1">
                    <a:lumMod val="75000"/>
                  </a:schemeClr>
                </a:solidFill>
                <a:latin typeface="Consolas" pitchFamily="49" charset="0"/>
              </a:rPr>
              <a:t>        &lt;key&gt;SOFTWARE\Microsoft\Windows NT\</a:t>
            </a:r>
            <a:r>
              <a:rPr lang="en-US" sz="800" dirty="0" err="1" smtClean="0">
                <a:solidFill>
                  <a:schemeClr val="bg1">
                    <a:lumMod val="75000"/>
                  </a:schemeClr>
                </a:solidFill>
                <a:latin typeface="Consolas" pitchFamily="49" charset="0"/>
              </a:rPr>
              <a:t>CurrentVersion</a:t>
            </a:r>
            <a:r>
              <a:rPr lang="en-US" sz="800" dirty="0" smtClean="0">
                <a:solidFill>
                  <a:schemeClr val="bg1">
                    <a:lumMod val="75000"/>
                  </a:schemeClr>
                </a:solidFill>
                <a:latin typeface="Consolas" pitchFamily="49" charset="0"/>
              </a:rPr>
              <a:t>&lt;/key&gt;</a:t>
            </a:r>
            <a:br>
              <a:rPr lang="en-US" sz="800" dirty="0" smtClean="0">
                <a:solidFill>
                  <a:schemeClr val="bg1">
                    <a:lumMod val="75000"/>
                  </a:schemeClr>
                </a:solidFill>
                <a:latin typeface="Consolas" pitchFamily="49" charset="0"/>
              </a:rPr>
            </a:br>
            <a:r>
              <a:rPr lang="en-US" sz="800" dirty="0" smtClean="0">
                <a:solidFill>
                  <a:schemeClr val="bg1">
                    <a:lumMod val="75000"/>
                  </a:schemeClr>
                </a:solidFill>
                <a:latin typeface="Consolas" pitchFamily="49" charset="0"/>
              </a:rPr>
              <a:t>        &lt;name&gt;</a:t>
            </a:r>
            <a:r>
              <a:rPr lang="en-US" sz="800" dirty="0" err="1" smtClean="0">
                <a:solidFill>
                  <a:schemeClr val="bg1">
                    <a:lumMod val="75000"/>
                  </a:schemeClr>
                </a:solidFill>
                <a:latin typeface="Consolas" pitchFamily="49" charset="0"/>
              </a:rPr>
              <a:t>ProductName</a:t>
            </a:r>
            <a:r>
              <a:rPr lang="en-US" sz="800" dirty="0" smtClean="0">
                <a:solidFill>
                  <a:schemeClr val="bg1">
                    <a:lumMod val="75000"/>
                  </a:schemeClr>
                </a:solidFill>
                <a:latin typeface="Consolas" pitchFamily="49" charset="0"/>
              </a:rPr>
              <a:t>&lt;/name&gt;</a:t>
            </a:r>
            <a:br>
              <a:rPr lang="en-US" sz="800" dirty="0" smtClean="0">
                <a:solidFill>
                  <a:schemeClr val="bg1">
                    <a:lumMod val="75000"/>
                  </a:schemeClr>
                </a:solidFill>
                <a:latin typeface="Consolas" pitchFamily="49" charset="0"/>
              </a:rPr>
            </a:br>
            <a:r>
              <a:rPr lang="en-US" sz="800" dirty="0" smtClean="0">
                <a:solidFill>
                  <a:schemeClr val="bg1">
                    <a:lumMod val="75000"/>
                  </a:schemeClr>
                </a:solidFill>
                <a:latin typeface="Consolas" pitchFamily="49" charset="0"/>
              </a:rPr>
              <a:t>    &lt;/</a:t>
            </a:r>
            <a:r>
              <a:rPr lang="en-US" sz="800" dirty="0" err="1" smtClean="0">
                <a:solidFill>
                  <a:schemeClr val="bg1">
                    <a:lumMod val="75000"/>
                  </a:schemeClr>
                </a:solidFill>
                <a:latin typeface="Consolas" pitchFamily="49" charset="0"/>
              </a:rPr>
              <a:t>registry_object</a:t>
            </a:r>
            <a:r>
              <a:rPr lang="en-US" sz="800" dirty="0" smtClean="0">
                <a:solidFill>
                  <a:schemeClr val="bg1">
                    <a:lumMod val="75000"/>
                  </a:schemeClr>
                </a:solidFill>
                <a:latin typeface="Consolas" pitchFamily="49" charset="0"/>
              </a:rPr>
              <a:t>&gt;</a:t>
            </a:r>
            <a:r>
              <a:rPr lang="en-US" sz="1100" dirty="0" smtClean="0">
                <a:solidFill>
                  <a:srgbClr val="000000"/>
                </a:solidFill>
                <a:latin typeface="Consolas" pitchFamily="49" charset="0"/>
              </a:rPr>
              <a:t/>
            </a:r>
            <a:br>
              <a:rPr lang="en-US" sz="1100" dirty="0" smtClean="0">
                <a:solidFill>
                  <a:srgbClr val="000000"/>
                </a:solidFill>
                <a:latin typeface="Consolas" pitchFamily="49" charset="0"/>
              </a:rPr>
            </a:br>
            <a:r>
              <a:rPr lang="en-US" sz="1100" dirty="0" smtClean="0">
                <a:solidFill>
                  <a:srgbClr val="000000"/>
                </a:solidFill>
                <a:latin typeface="Consolas" pitchFamily="49" charset="0"/>
              </a:rPr>
              <a:t>    </a:t>
            </a:r>
            <a:r>
              <a:rPr lang="en-US" sz="1100" dirty="0" smtClean="0">
                <a:solidFill>
                  <a:srgbClr val="000096"/>
                </a:solidFill>
                <a:latin typeface="Consolas" pitchFamily="49" charset="0"/>
              </a:rPr>
              <a:t>&lt;</a:t>
            </a:r>
            <a:r>
              <a:rPr lang="en-US" sz="1100" dirty="0" err="1" smtClean="0">
                <a:solidFill>
                  <a:srgbClr val="000096"/>
                </a:solidFill>
                <a:latin typeface="Consolas" pitchFamily="49" charset="0"/>
              </a:rPr>
              <a:t>passwordpolicy_object</a:t>
            </a:r>
            <a:r>
              <a:rPr lang="en-US" sz="1100" dirty="0" smtClean="0">
                <a:solidFill>
                  <a:srgbClr val="F5844C"/>
                </a:solidFill>
                <a:latin typeface="Consolas" pitchFamily="49" charset="0"/>
              </a:rPr>
              <a:t> id</a:t>
            </a:r>
            <a:r>
              <a:rPr lang="en-US" sz="1100" dirty="0" smtClean="0">
                <a:solidFill>
                  <a:srgbClr val="FF8040"/>
                </a:solidFill>
                <a:latin typeface="Consolas" pitchFamily="49" charset="0"/>
              </a:rPr>
              <a:t>=</a:t>
            </a:r>
            <a:r>
              <a:rPr lang="en-US" sz="1100" dirty="0" smtClean="0">
                <a:solidFill>
                  <a:srgbClr val="993300"/>
                </a:solidFill>
                <a:latin typeface="Consolas" pitchFamily="49" charset="0"/>
              </a:rPr>
              <a:t>"oval:example:obj:61"</a:t>
            </a:r>
            <a:r>
              <a:rPr lang="en-US" sz="1100" dirty="0" smtClean="0">
                <a:solidFill>
                  <a:srgbClr val="F5844C"/>
                </a:solidFill>
                <a:latin typeface="Consolas" pitchFamily="49" charset="0"/>
              </a:rPr>
              <a:t> ...</a:t>
            </a:r>
            <a:r>
              <a:rPr lang="en-US" sz="1100" dirty="0" smtClean="0">
                <a:solidFill>
                  <a:srgbClr val="000096"/>
                </a:solidFill>
                <a:latin typeface="Consolas" pitchFamily="49" charset="0"/>
              </a:rPr>
              <a:t>/&gt;</a:t>
            </a:r>
            <a:r>
              <a:rPr lang="en-US" sz="1100" dirty="0" smtClean="0">
                <a:solidFill>
                  <a:srgbClr val="000000"/>
                </a:solidFill>
                <a:latin typeface="Consolas" pitchFamily="49" charset="0"/>
              </a:rPr>
              <a:t/>
            </a:r>
            <a:br>
              <a:rPr lang="en-US" sz="1100" dirty="0" smtClean="0">
                <a:solidFill>
                  <a:srgbClr val="000000"/>
                </a:solidFill>
                <a:latin typeface="Consolas" pitchFamily="49" charset="0"/>
              </a:rPr>
            </a:br>
            <a:r>
              <a:rPr lang="en-US" sz="800" dirty="0" smtClean="0">
                <a:solidFill>
                  <a:schemeClr val="bg1">
                    <a:lumMod val="75000"/>
                  </a:schemeClr>
                </a:solidFill>
                <a:latin typeface="Consolas" pitchFamily="49" charset="0"/>
              </a:rPr>
              <a:t>&lt;/objects&gt;</a:t>
            </a:r>
            <a:br>
              <a:rPr lang="en-US" sz="800" dirty="0" smtClean="0">
                <a:solidFill>
                  <a:schemeClr val="bg1">
                    <a:lumMod val="75000"/>
                  </a:schemeClr>
                </a:solidFill>
                <a:latin typeface="Consolas" pitchFamily="49" charset="0"/>
              </a:rPr>
            </a:br>
            <a:r>
              <a:rPr lang="en-US" sz="800" dirty="0" smtClean="0">
                <a:solidFill>
                  <a:schemeClr val="bg1">
                    <a:lumMod val="75000"/>
                  </a:schemeClr>
                </a:solidFill>
                <a:latin typeface="Consolas" pitchFamily="49" charset="0"/>
              </a:rPr>
              <a:t>&lt;states&gt;</a:t>
            </a:r>
            <a:r>
              <a:rPr lang="en-US" sz="1100" dirty="0" smtClean="0">
                <a:solidFill>
                  <a:srgbClr val="000000"/>
                </a:solidFill>
                <a:latin typeface="Consolas" pitchFamily="49" charset="0"/>
              </a:rPr>
              <a:t/>
            </a:r>
            <a:br>
              <a:rPr lang="en-US" sz="1100" dirty="0" smtClean="0">
                <a:solidFill>
                  <a:srgbClr val="000000"/>
                </a:solidFill>
                <a:latin typeface="Consolas" pitchFamily="49" charset="0"/>
              </a:rPr>
            </a:br>
            <a:r>
              <a:rPr lang="en-US" sz="800" dirty="0" smtClean="0">
                <a:solidFill>
                  <a:schemeClr val="bg1">
                    <a:lumMod val="75000"/>
                  </a:schemeClr>
                </a:solidFill>
                <a:latin typeface="Consolas" pitchFamily="49" charset="0"/>
              </a:rPr>
              <a:t>    &lt;</a:t>
            </a:r>
            <a:r>
              <a:rPr lang="en-US" sz="800" dirty="0" err="1" smtClean="0">
                <a:solidFill>
                  <a:schemeClr val="bg1">
                    <a:lumMod val="75000"/>
                  </a:schemeClr>
                </a:solidFill>
                <a:latin typeface="Consolas" pitchFamily="49" charset="0"/>
              </a:rPr>
              <a:t>family_state</a:t>
            </a:r>
            <a:r>
              <a:rPr lang="en-US" sz="800" dirty="0" smtClean="0">
                <a:solidFill>
                  <a:schemeClr val="bg1">
                    <a:lumMod val="75000"/>
                  </a:schemeClr>
                </a:solidFill>
                <a:latin typeface="Consolas" pitchFamily="49" charset="0"/>
              </a:rPr>
              <a:t> id="oval:example:ste:99" comment="Microsoft Windows family" ...&gt;</a:t>
            </a:r>
            <a:br>
              <a:rPr lang="en-US" sz="800" dirty="0" smtClean="0">
                <a:solidFill>
                  <a:schemeClr val="bg1">
                    <a:lumMod val="75000"/>
                  </a:schemeClr>
                </a:solidFill>
                <a:latin typeface="Consolas" pitchFamily="49" charset="0"/>
              </a:rPr>
            </a:br>
            <a:r>
              <a:rPr lang="en-US" sz="800" dirty="0" smtClean="0">
                <a:solidFill>
                  <a:schemeClr val="bg1">
                    <a:lumMod val="75000"/>
                  </a:schemeClr>
                </a:solidFill>
                <a:latin typeface="Consolas" pitchFamily="49" charset="0"/>
              </a:rPr>
              <a:t>        &lt;family&gt;windows&lt;/family&gt;</a:t>
            </a:r>
            <a:br>
              <a:rPr lang="en-US" sz="800" dirty="0" smtClean="0">
                <a:solidFill>
                  <a:schemeClr val="bg1">
                    <a:lumMod val="75000"/>
                  </a:schemeClr>
                </a:solidFill>
                <a:latin typeface="Consolas" pitchFamily="49" charset="0"/>
              </a:rPr>
            </a:br>
            <a:r>
              <a:rPr lang="en-US" sz="800" dirty="0" smtClean="0">
                <a:solidFill>
                  <a:schemeClr val="bg1">
                    <a:lumMod val="75000"/>
                  </a:schemeClr>
                </a:solidFill>
                <a:latin typeface="Consolas" pitchFamily="49" charset="0"/>
              </a:rPr>
              <a:t>    &lt;/</a:t>
            </a:r>
            <a:r>
              <a:rPr lang="en-US" sz="800" dirty="0" err="1" smtClean="0">
                <a:solidFill>
                  <a:schemeClr val="bg1">
                    <a:lumMod val="75000"/>
                  </a:schemeClr>
                </a:solidFill>
                <a:latin typeface="Consolas" pitchFamily="49" charset="0"/>
              </a:rPr>
              <a:t>family_state</a:t>
            </a:r>
            <a:r>
              <a:rPr lang="en-US" sz="800" dirty="0" smtClean="0">
                <a:solidFill>
                  <a:schemeClr val="bg1">
                    <a:lumMod val="75000"/>
                  </a:schemeClr>
                </a:solidFill>
                <a:latin typeface="Consolas" pitchFamily="49" charset="0"/>
              </a:rPr>
              <a:t>&gt;</a:t>
            </a:r>
            <a:br>
              <a:rPr lang="en-US" sz="800" dirty="0" smtClean="0">
                <a:solidFill>
                  <a:schemeClr val="bg1">
                    <a:lumMod val="75000"/>
                  </a:schemeClr>
                </a:solidFill>
                <a:latin typeface="Consolas" pitchFamily="49" charset="0"/>
              </a:rPr>
            </a:br>
            <a:r>
              <a:rPr lang="en-US" sz="800" dirty="0" smtClean="0">
                <a:solidFill>
                  <a:schemeClr val="bg1">
                    <a:lumMod val="75000"/>
                  </a:schemeClr>
                </a:solidFill>
                <a:latin typeface="Consolas" pitchFamily="49" charset="0"/>
              </a:rPr>
              <a:t>    &lt;</a:t>
            </a:r>
            <a:r>
              <a:rPr lang="en-US" sz="800" dirty="0" err="1" smtClean="0">
                <a:solidFill>
                  <a:schemeClr val="bg1">
                    <a:lumMod val="75000"/>
                  </a:schemeClr>
                </a:solidFill>
                <a:latin typeface="Consolas" pitchFamily="49" charset="0"/>
              </a:rPr>
              <a:t>registry_state</a:t>
            </a:r>
            <a:r>
              <a:rPr lang="en-US" sz="800" dirty="0" smtClean="0">
                <a:solidFill>
                  <a:schemeClr val="bg1">
                    <a:lumMod val="75000"/>
                  </a:schemeClr>
                </a:solidFill>
                <a:latin typeface="Consolas" pitchFamily="49" charset="0"/>
              </a:rPr>
              <a:t> id="oval:example:ste:3828" comment="The registry key matches with Vista" ...&gt;</a:t>
            </a:r>
            <a:br>
              <a:rPr lang="en-US" sz="800" dirty="0" smtClean="0">
                <a:solidFill>
                  <a:schemeClr val="bg1">
                    <a:lumMod val="75000"/>
                  </a:schemeClr>
                </a:solidFill>
                <a:latin typeface="Consolas" pitchFamily="49" charset="0"/>
              </a:rPr>
            </a:br>
            <a:r>
              <a:rPr lang="en-US" sz="800" dirty="0" smtClean="0">
                <a:solidFill>
                  <a:schemeClr val="bg1">
                    <a:lumMod val="75000"/>
                  </a:schemeClr>
                </a:solidFill>
                <a:latin typeface="Consolas" pitchFamily="49" charset="0"/>
              </a:rPr>
              <a:t>        &lt;value operation="pattern match"&gt;.*[Vv]ista.*&lt;/value&gt;</a:t>
            </a:r>
            <a:br>
              <a:rPr lang="en-US" sz="800" dirty="0" smtClean="0">
                <a:solidFill>
                  <a:schemeClr val="bg1">
                    <a:lumMod val="75000"/>
                  </a:schemeClr>
                </a:solidFill>
                <a:latin typeface="Consolas" pitchFamily="49" charset="0"/>
              </a:rPr>
            </a:br>
            <a:r>
              <a:rPr lang="en-US" sz="800" dirty="0" smtClean="0">
                <a:solidFill>
                  <a:schemeClr val="bg1">
                    <a:lumMod val="75000"/>
                  </a:schemeClr>
                </a:solidFill>
                <a:latin typeface="Consolas" pitchFamily="49" charset="0"/>
              </a:rPr>
              <a:t>    &lt;/</a:t>
            </a:r>
            <a:r>
              <a:rPr lang="en-US" sz="800" dirty="0" err="1" smtClean="0">
                <a:solidFill>
                  <a:schemeClr val="bg1">
                    <a:lumMod val="75000"/>
                  </a:schemeClr>
                </a:solidFill>
                <a:latin typeface="Consolas" pitchFamily="49" charset="0"/>
              </a:rPr>
              <a:t>registry_state</a:t>
            </a:r>
            <a:r>
              <a:rPr lang="en-US" sz="800" dirty="0" smtClean="0">
                <a:solidFill>
                  <a:schemeClr val="bg1">
                    <a:lumMod val="75000"/>
                  </a:schemeClr>
                </a:solidFill>
                <a:latin typeface="Consolas" pitchFamily="49" charset="0"/>
              </a:rPr>
              <a:t>&gt;</a:t>
            </a:r>
            <a:r>
              <a:rPr lang="en-US" sz="1100" dirty="0" smtClean="0">
                <a:solidFill>
                  <a:srgbClr val="000000"/>
                </a:solidFill>
                <a:latin typeface="Consolas" pitchFamily="49" charset="0"/>
              </a:rPr>
              <a:t/>
            </a:r>
            <a:br>
              <a:rPr lang="en-US" sz="1100" dirty="0" smtClean="0">
                <a:solidFill>
                  <a:srgbClr val="000000"/>
                </a:solidFill>
                <a:latin typeface="Consolas" pitchFamily="49" charset="0"/>
              </a:rPr>
            </a:br>
            <a:r>
              <a:rPr lang="en-US" sz="1100" dirty="0" smtClean="0">
                <a:solidFill>
                  <a:srgbClr val="000000"/>
                </a:solidFill>
                <a:latin typeface="Consolas" pitchFamily="49" charset="0"/>
              </a:rPr>
              <a:t>    </a:t>
            </a:r>
            <a:r>
              <a:rPr lang="en-US" sz="1100" dirty="0" smtClean="0">
                <a:solidFill>
                  <a:srgbClr val="000096"/>
                </a:solidFill>
                <a:latin typeface="Consolas" pitchFamily="49" charset="0"/>
              </a:rPr>
              <a:t>&lt;</a:t>
            </a:r>
            <a:r>
              <a:rPr lang="en-US" sz="1100" dirty="0" err="1" smtClean="0">
                <a:solidFill>
                  <a:srgbClr val="000096"/>
                </a:solidFill>
                <a:latin typeface="Consolas" pitchFamily="49" charset="0"/>
              </a:rPr>
              <a:t>passwordpolicy_state</a:t>
            </a:r>
            <a:r>
              <a:rPr lang="en-US" sz="1100" dirty="0" smtClean="0">
                <a:solidFill>
                  <a:srgbClr val="F5844C"/>
                </a:solidFill>
                <a:latin typeface="Consolas" pitchFamily="49" charset="0"/>
              </a:rPr>
              <a:t> id</a:t>
            </a:r>
            <a:r>
              <a:rPr lang="en-US" sz="1100" dirty="0" smtClean="0">
                <a:solidFill>
                  <a:srgbClr val="FF8040"/>
                </a:solidFill>
                <a:latin typeface="Consolas" pitchFamily="49" charset="0"/>
              </a:rPr>
              <a:t>=</a:t>
            </a:r>
            <a:r>
              <a:rPr lang="en-US" sz="1100" dirty="0" smtClean="0">
                <a:solidFill>
                  <a:srgbClr val="993300"/>
                </a:solidFill>
                <a:latin typeface="Consolas" pitchFamily="49" charset="0"/>
              </a:rPr>
              <a:t>"oval:example:ste:61"</a:t>
            </a:r>
            <a:r>
              <a:rPr lang="en-US" sz="1100" dirty="0" smtClean="0">
                <a:solidFill>
                  <a:srgbClr val="F5844C"/>
                </a:solidFill>
                <a:latin typeface="Consolas" pitchFamily="49" charset="0"/>
              </a:rPr>
              <a:t> ...</a:t>
            </a:r>
            <a:r>
              <a:rPr lang="en-US" sz="1100" dirty="0" smtClean="0">
                <a:solidFill>
                  <a:srgbClr val="000096"/>
                </a:solidFill>
                <a:latin typeface="Consolas" pitchFamily="49" charset="0"/>
              </a:rPr>
              <a:t>&gt;</a:t>
            </a:r>
            <a:r>
              <a:rPr lang="en-US" sz="1100" dirty="0" smtClean="0">
                <a:solidFill>
                  <a:srgbClr val="000000"/>
                </a:solidFill>
                <a:latin typeface="Consolas" pitchFamily="49" charset="0"/>
              </a:rPr>
              <a:t/>
            </a:r>
            <a:br>
              <a:rPr lang="en-US" sz="1100" dirty="0" smtClean="0">
                <a:solidFill>
                  <a:srgbClr val="000000"/>
                </a:solidFill>
                <a:latin typeface="Consolas" pitchFamily="49" charset="0"/>
              </a:rPr>
            </a:br>
            <a:r>
              <a:rPr lang="en-US" sz="1100" dirty="0" smtClean="0">
                <a:solidFill>
                  <a:srgbClr val="000000"/>
                </a:solidFill>
                <a:latin typeface="Consolas" pitchFamily="49" charset="0"/>
              </a:rPr>
              <a:t>        </a:t>
            </a:r>
            <a:r>
              <a:rPr lang="en-US" sz="1400" b="1" dirty="0" smtClean="0">
                <a:solidFill>
                  <a:srgbClr val="000096"/>
                </a:solidFill>
                <a:latin typeface="Consolas" pitchFamily="49" charset="0"/>
              </a:rPr>
              <a:t>&lt;</a:t>
            </a:r>
            <a:r>
              <a:rPr lang="en-US" sz="1400" b="1" dirty="0" err="1" smtClean="0">
                <a:solidFill>
                  <a:srgbClr val="000096"/>
                </a:solidFill>
                <a:latin typeface="Consolas" pitchFamily="49" charset="0"/>
              </a:rPr>
              <a:t>min_passwd_len</a:t>
            </a:r>
            <a:r>
              <a:rPr lang="en-US" sz="1400" b="1" dirty="0" smtClean="0">
                <a:solidFill>
                  <a:srgbClr val="F5844C"/>
                </a:solidFill>
                <a:latin typeface="Consolas" pitchFamily="49" charset="0"/>
              </a:rPr>
              <a:t> operation</a:t>
            </a:r>
            <a:r>
              <a:rPr lang="en-US" sz="1400" b="1" dirty="0" smtClean="0">
                <a:solidFill>
                  <a:srgbClr val="FF8040"/>
                </a:solidFill>
                <a:latin typeface="Consolas" pitchFamily="49" charset="0"/>
              </a:rPr>
              <a:t>=</a:t>
            </a:r>
            <a:r>
              <a:rPr lang="en-US" sz="1400" b="1" dirty="0" smtClean="0">
                <a:solidFill>
                  <a:srgbClr val="993300"/>
                </a:solidFill>
                <a:latin typeface="Consolas" pitchFamily="49" charset="0"/>
              </a:rPr>
              <a:t>"greater than or equal"</a:t>
            </a:r>
            <a:r>
              <a:rPr lang="en-US" sz="1400" b="1" dirty="0" smtClean="0">
                <a:solidFill>
                  <a:srgbClr val="F5844C"/>
                </a:solidFill>
                <a:latin typeface="Consolas" pitchFamily="49" charset="0"/>
              </a:rPr>
              <a:t> </a:t>
            </a:r>
            <a:r>
              <a:rPr lang="en-US" sz="1400" b="1" dirty="0" err="1" smtClean="0">
                <a:solidFill>
                  <a:srgbClr val="F5844C"/>
                </a:solidFill>
                <a:latin typeface="Consolas" pitchFamily="49" charset="0"/>
              </a:rPr>
              <a:t>datatype</a:t>
            </a:r>
            <a:r>
              <a:rPr lang="en-US" sz="1400" b="1" dirty="0" smtClean="0">
                <a:solidFill>
                  <a:srgbClr val="FF8040"/>
                </a:solidFill>
                <a:latin typeface="Consolas" pitchFamily="49" charset="0"/>
              </a:rPr>
              <a:t>=</a:t>
            </a:r>
            <a:r>
              <a:rPr lang="en-US" sz="1400" b="1" dirty="0" smtClean="0">
                <a:solidFill>
                  <a:srgbClr val="993300"/>
                </a:solidFill>
                <a:latin typeface="Consolas" pitchFamily="49" charset="0"/>
              </a:rPr>
              <a:t>"</a:t>
            </a:r>
            <a:r>
              <a:rPr lang="en-US" sz="1400" b="1" dirty="0" err="1" smtClean="0">
                <a:solidFill>
                  <a:srgbClr val="993300"/>
                </a:solidFill>
                <a:latin typeface="Consolas" pitchFamily="49" charset="0"/>
              </a:rPr>
              <a:t>int</a:t>
            </a:r>
            <a:r>
              <a:rPr lang="en-US" sz="1400" b="1" dirty="0" smtClean="0">
                <a:solidFill>
                  <a:srgbClr val="993300"/>
                </a:solidFill>
                <a:latin typeface="Consolas" pitchFamily="49" charset="0"/>
              </a:rPr>
              <a:t>"</a:t>
            </a:r>
            <a:r>
              <a:rPr lang="en-US" sz="1400" b="1" dirty="0" smtClean="0">
                <a:solidFill>
                  <a:srgbClr val="000096"/>
                </a:solidFill>
                <a:latin typeface="Consolas" pitchFamily="49" charset="0"/>
              </a:rPr>
              <a:t>&gt;</a:t>
            </a:r>
            <a:r>
              <a:rPr lang="en-US" sz="1400" b="1" dirty="0" smtClean="0">
                <a:solidFill>
                  <a:srgbClr val="000000"/>
                </a:solidFill>
                <a:latin typeface="Consolas" pitchFamily="49" charset="0"/>
              </a:rPr>
              <a:t>12</a:t>
            </a:r>
            <a:r>
              <a:rPr lang="en-US" sz="1400" b="1" dirty="0" smtClean="0">
                <a:solidFill>
                  <a:srgbClr val="000096"/>
                </a:solidFill>
                <a:latin typeface="Consolas" pitchFamily="49" charset="0"/>
              </a:rPr>
              <a:t>&lt;/</a:t>
            </a:r>
            <a:r>
              <a:rPr lang="en-US" sz="1400" b="1" dirty="0" err="1" smtClean="0">
                <a:solidFill>
                  <a:srgbClr val="000096"/>
                </a:solidFill>
                <a:latin typeface="Consolas" pitchFamily="49" charset="0"/>
              </a:rPr>
              <a:t>min_passwd_len</a:t>
            </a:r>
            <a:r>
              <a:rPr lang="en-US" sz="1400" b="1" dirty="0" smtClean="0">
                <a:solidFill>
                  <a:srgbClr val="000096"/>
                </a:solidFill>
                <a:latin typeface="Consolas" pitchFamily="49" charset="0"/>
              </a:rPr>
              <a:t>&gt;</a:t>
            </a:r>
            <a:r>
              <a:rPr lang="en-US" sz="1100" dirty="0" smtClean="0">
                <a:solidFill>
                  <a:srgbClr val="000000"/>
                </a:solidFill>
                <a:latin typeface="Consolas" pitchFamily="49" charset="0"/>
              </a:rPr>
              <a:t/>
            </a:r>
            <a:br>
              <a:rPr lang="en-US" sz="1100" dirty="0" smtClean="0">
                <a:solidFill>
                  <a:srgbClr val="000000"/>
                </a:solidFill>
                <a:latin typeface="Consolas" pitchFamily="49" charset="0"/>
              </a:rPr>
            </a:br>
            <a:r>
              <a:rPr lang="en-US" sz="1100" dirty="0" smtClean="0">
                <a:solidFill>
                  <a:srgbClr val="000000"/>
                </a:solidFill>
                <a:latin typeface="Consolas" pitchFamily="49" charset="0"/>
              </a:rPr>
              <a:t>    </a:t>
            </a:r>
            <a:r>
              <a:rPr lang="en-US" sz="1100" dirty="0" smtClean="0">
                <a:solidFill>
                  <a:srgbClr val="000096"/>
                </a:solidFill>
                <a:latin typeface="Consolas" pitchFamily="49" charset="0"/>
              </a:rPr>
              <a:t>&lt;/</a:t>
            </a:r>
            <a:r>
              <a:rPr lang="en-US" sz="1100" dirty="0" err="1" smtClean="0">
                <a:solidFill>
                  <a:srgbClr val="000096"/>
                </a:solidFill>
                <a:latin typeface="Consolas" pitchFamily="49" charset="0"/>
              </a:rPr>
              <a:t>passwordpolicy_state</a:t>
            </a:r>
            <a:r>
              <a:rPr lang="en-US" sz="1100" dirty="0" smtClean="0">
                <a:solidFill>
                  <a:srgbClr val="000096"/>
                </a:solidFill>
                <a:latin typeface="Consolas" pitchFamily="49" charset="0"/>
              </a:rPr>
              <a:t>&gt;</a:t>
            </a:r>
            <a:r>
              <a:rPr lang="en-US" sz="1100" dirty="0" smtClean="0">
                <a:solidFill>
                  <a:srgbClr val="000000"/>
                </a:solidFill>
                <a:latin typeface="Consolas" pitchFamily="49" charset="0"/>
              </a:rPr>
              <a:t/>
            </a:r>
            <a:br>
              <a:rPr lang="en-US" sz="1100" dirty="0" smtClean="0">
                <a:solidFill>
                  <a:srgbClr val="000000"/>
                </a:solidFill>
                <a:latin typeface="Consolas" pitchFamily="49" charset="0"/>
              </a:rPr>
            </a:br>
            <a:r>
              <a:rPr lang="en-US" sz="800" dirty="0" smtClean="0">
                <a:solidFill>
                  <a:schemeClr val="bg1">
                    <a:lumMod val="75000"/>
                  </a:schemeClr>
                </a:solidFill>
                <a:latin typeface="Consolas" pitchFamily="49" charset="0"/>
              </a:rPr>
              <a:t>&lt;/states&gt;</a:t>
            </a:r>
            <a:endParaRPr lang="en-US" sz="1100" dirty="0">
              <a:solidFill>
                <a:schemeClr val="bg1">
                  <a:lumMod val="75000"/>
                </a:schemeClr>
              </a:solidFill>
              <a:latin typeface="Consolas" pitchFamily="49"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 Closer Look at States</a:t>
            </a:r>
            <a:endParaRPr lang="en-US" dirty="0"/>
          </a:p>
        </p:txBody>
      </p:sp>
      <p:sp>
        <p:nvSpPr>
          <p:cNvPr id="6" name="Content Placeholder 5"/>
          <p:cNvSpPr>
            <a:spLocks noGrp="1"/>
          </p:cNvSpPr>
          <p:nvPr>
            <p:ph idx="1"/>
          </p:nvPr>
        </p:nvSpPr>
        <p:spPr>
          <a:xfrm>
            <a:off x="457200" y="2209800"/>
            <a:ext cx="7924800" cy="3819620"/>
          </a:xfrm>
        </p:spPr>
        <p:txBody>
          <a:bodyPr/>
          <a:lstStyle/>
          <a:p>
            <a:r>
              <a:rPr lang="en-US" dirty="0" smtClean="0"/>
              <a:t>The interesting data is generally examined with a State entity</a:t>
            </a:r>
          </a:p>
          <a:p>
            <a:pPr lvl="1"/>
            <a:r>
              <a:rPr lang="en-US" dirty="0" smtClean="0"/>
              <a:t>There can be many states, each with many entities</a:t>
            </a:r>
          </a:p>
          <a:p>
            <a:pPr lvl="1"/>
            <a:endParaRPr lang="en-US" dirty="0" smtClean="0"/>
          </a:p>
          <a:p>
            <a:r>
              <a:rPr lang="en-US" dirty="0" smtClean="0"/>
              <a:t>States relate to Items</a:t>
            </a:r>
          </a:p>
          <a:p>
            <a:pPr lvl="1"/>
            <a:r>
              <a:rPr lang="en-US" dirty="0" smtClean="0"/>
              <a:t>An entity in a state has a multiplicity of 0 – 1</a:t>
            </a:r>
          </a:p>
          <a:p>
            <a:pPr lvl="1"/>
            <a:r>
              <a:rPr lang="en-US" dirty="0" smtClean="0"/>
              <a:t>Items have entities that correspond to state entities</a:t>
            </a:r>
          </a:p>
          <a:p>
            <a:pPr lvl="2"/>
            <a:r>
              <a:rPr lang="en-US" dirty="0" smtClean="0"/>
              <a:t>Item entities may have a multiplicity of 0 – N</a:t>
            </a:r>
          </a:p>
        </p:txBody>
      </p:sp>
      <p:sp>
        <p:nvSpPr>
          <p:cNvPr id="4" name="Rectangle 3"/>
          <p:cNvSpPr/>
          <p:nvPr/>
        </p:nvSpPr>
        <p:spPr>
          <a:xfrm>
            <a:off x="228600" y="1563469"/>
            <a:ext cx="8610600" cy="646331"/>
          </a:xfrm>
          <a:prstGeom prst="rect">
            <a:avLst/>
          </a:prstGeom>
          <a:ln w="12700"/>
        </p:spPr>
        <p:style>
          <a:lnRef idx="2">
            <a:schemeClr val="dk1"/>
          </a:lnRef>
          <a:fillRef idx="1">
            <a:schemeClr val="lt1"/>
          </a:fillRef>
          <a:effectRef idx="0">
            <a:schemeClr val="dk1"/>
          </a:effectRef>
          <a:fontRef idx="minor">
            <a:schemeClr val="dk1"/>
          </a:fontRef>
        </p:style>
        <p:txBody>
          <a:bodyPr wrap="square">
            <a:spAutoFit/>
          </a:bodyPr>
          <a:lstStyle/>
          <a:p>
            <a:r>
              <a:rPr lang="en-US" sz="1100" dirty="0" smtClean="0">
                <a:solidFill>
                  <a:srgbClr val="000096"/>
                </a:solidFill>
                <a:latin typeface="Consolas" pitchFamily="49" charset="0"/>
              </a:rPr>
              <a:t>&lt;</a:t>
            </a:r>
            <a:r>
              <a:rPr lang="en-US" sz="1100" dirty="0" err="1" smtClean="0">
                <a:solidFill>
                  <a:srgbClr val="000096"/>
                </a:solidFill>
                <a:latin typeface="Consolas" pitchFamily="49" charset="0"/>
              </a:rPr>
              <a:t>passwordpolicy_state</a:t>
            </a:r>
            <a:r>
              <a:rPr lang="en-US" sz="1100" dirty="0" smtClean="0">
                <a:solidFill>
                  <a:srgbClr val="F5844C"/>
                </a:solidFill>
                <a:latin typeface="Consolas" pitchFamily="49" charset="0"/>
              </a:rPr>
              <a:t> id</a:t>
            </a:r>
            <a:r>
              <a:rPr lang="en-US" sz="1100" dirty="0" smtClean="0">
                <a:solidFill>
                  <a:srgbClr val="FF8040"/>
                </a:solidFill>
                <a:latin typeface="Consolas" pitchFamily="49" charset="0"/>
              </a:rPr>
              <a:t>=</a:t>
            </a:r>
            <a:r>
              <a:rPr lang="en-US" sz="1100" dirty="0" smtClean="0">
                <a:solidFill>
                  <a:srgbClr val="993300"/>
                </a:solidFill>
                <a:latin typeface="Consolas" pitchFamily="49" charset="0"/>
              </a:rPr>
              <a:t>"oval:example:ste:61"</a:t>
            </a:r>
            <a:r>
              <a:rPr lang="en-US" sz="1100" dirty="0" smtClean="0">
                <a:solidFill>
                  <a:srgbClr val="F5844C"/>
                </a:solidFill>
                <a:latin typeface="Consolas" pitchFamily="49" charset="0"/>
              </a:rPr>
              <a:t> ...</a:t>
            </a:r>
            <a:r>
              <a:rPr lang="en-US" sz="1100" dirty="0" smtClean="0">
                <a:solidFill>
                  <a:srgbClr val="000096"/>
                </a:solidFill>
                <a:latin typeface="Consolas" pitchFamily="49" charset="0"/>
              </a:rPr>
              <a:t>&gt;</a:t>
            </a:r>
            <a:r>
              <a:rPr lang="en-US" sz="1100" dirty="0" smtClean="0">
                <a:solidFill>
                  <a:srgbClr val="000000"/>
                </a:solidFill>
                <a:latin typeface="Consolas" pitchFamily="49" charset="0"/>
              </a:rPr>
              <a:t/>
            </a:r>
            <a:br>
              <a:rPr lang="en-US" sz="1100" dirty="0" smtClean="0">
                <a:solidFill>
                  <a:srgbClr val="000000"/>
                </a:solidFill>
                <a:latin typeface="Consolas" pitchFamily="49" charset="0"/>
              </a:rPr>
            </a:br>
            <a:r>
              <a:rPr lang="en-US" sz="1100" dirty="0" smtClean="0">
                <a:solidFill>
                  <a:srgbClr val="000000"/>
                </a:solidFill>
                <a:latin typeface="Consolas" pitchFamily="49" charset="0"/>
              </a:rPr>
              <a:t>  </a:t>
            </a:r>
            <a:r>
              <a:rPr lang="en-US" sz="1400" b="1" dirty="0" smtClean="0">
                <a:solidFill>
                  <a:srgbClr val="000096"/>
                </a:solidFill>
                <a:latin typeface="Consolas" pitchFamily="49" charset="0"/>
              </a:rPr>
              <a:t>&lt;</a:t>
            </a:r>
            <a:r>
              <a:rPr lang="en-US" sz="1400" b="1" dirty="0" err="1" smtClean="0">
                <a:solidFill>
                  <a:srgbClr val="000096"/>
                </a:solidFill>
                <a:latin typeface="Consolas" pitchFamily="49" charset="0"/>
              </a:rPr>
              <a:t>min_passwd_len</a:t>
            </a:r>
            <a:r>
              <a:rPr lang="en-US" sz="1400" b="1" dirty="0" smtClean="0">
                <a:solidFill>
                  <a:srgbClr val="F5844C"/>
                </a:solidFill>
                <a:latin typeface="Consolas" pitchFamily="49" charset="0"/>
              </a:rPr>
              <a:t> operation</a:t>
            </a:r>
            <a:r>
              <a:rPr lang="en-US" sz="1400" b="1" dirty="0" smtClean="0">
                <a:solidFill>
                  <a:srgbClr val="FF8040"/>
                </a:solidFill>
                <a:latin typeface="Consolas" pitchFamily="49" charset="0"/>
              </a:rPr>
              <a:t>=</a:t>
            </a:r>
            <a:r>
              <a:rPr lang="en-US" sz="1400" b="1" dirty="0" smtClean="0">
                <a:solidFill>
                  <a:srgbClr val="993300"/>
                </a:solidFill>
                <a:latin typeface="Consolas" pitchFamily="49" charset="0"/>
              </a:rPr>
              <a:t>"greater than or equal"</a:t>
            </a:r>
            <a:r>
              <a:rPr lang="en-US" sz="1400" b="1" dirty="0" smtClean="0">
                <a:solidFill>
                  <a:srgbClr val="F5844C"/>
                </a:solidFill>
                <a:latin typeface="Consolas" pitchFamily="49" charset="0"/>
              </a:rPr>
              <a:t> </a:t>
            </a:r>
            <a:r>
              <a:rPr lang="en-US" sz="1400" b="1" dirty="0" err="1" smtClean="0">
                <a:solidFill>
                  <a:srgbClr val="F5844C"/>
                </a:solidFill>
                <a:latin typeface="Consolas" pitchFamily="49" charset="0"/>
              </a:rPr>
              <a:t>datatype</a:t>
            </a:r>
            <a:r>
              <a:rPr lang="en-US" sz="1400" b="1" dirty="0" smtClean="0">
                <a:solidFill>
                  <a:srgbClr val="FF8040"/>
                </a:solidFill>
                <a:latin typeface="Consolas" pitchFamily="49" charset="0"/>
              </a:rPr>
              <a:t>=</a:t>
            </a:r>
            <a:r>
              <a:rPr lang="en-US" sz="1400" b="1" dirty="0" smtClean="0">
                <a:solidFill>
                  <a:srgbClr val="993300"/>
                </a:solidFill>
                <a:latin typeface="Consolas" pitchFamily="49" charset="0"/>
              </a:rPr>
              <a:t>"</a:t>
            </a:r>
            <a:r>
              <a:rPr lang="en-US" sz="1400" b="1" dirty="0" err="1" smtClean="0">
                <a:solidFill>
                  <a:srgbClr val="993300"/>
                </a:solidFill>
                <a:latin typeface="Consolas" pitchFamily="49" charset="0"/>
              </a:rPr>
              <a:t>int</a:t>
            </a:r>
            <a:r>
              <a:rPr lang="en-US" sz="1400" b="1" dirty="0" smtClean="0">
                <a:solidFill>
                  <a:srgbClr val="993300"/>
                </a:solidFill>
                <a:latin typeface="Consolas" pitchFamily="49" charset="0"/>
              </a:rPr>
              <a:t>"</a:t>
            </a:r>
            <a:r>
              <a:rPr lang="en-US" sz="1400" b="1" dirty="0" smtClean="0">
                <a:solidFill>
                  <a:srgbClr val="000096"/>
                </a:solidFill>
                <a:latin typeface="Consolas" pitchFamily="49" charset="0"/>
              </a:rPr>
              <a:t>&gt;</a:t>
            </a:r>
            <a:r>
              <a:rPr lang="en-US" sz="1400" b="1" dirty="0" smtClean="0">
                <a:solidFill>
                  <a:srgbClr val="000000"/>
                </a:solidFill>
                <a:latin typeface="Consolas" pitchFamily="49" charset="0"/>
              </a:rPr>
              <a:t>12</a:t>
            </a:r>
            <a:r>
              <a:rPr lang="en-US" sz="1400" b="1" dirty="0" smtClean="0">
                <a:solidFill>
                  <a:srgbClr val="000096"/>
                </a:solidFill>
                <a:latin typeface="Consolas" pitchFamily="49" charset="0"/>
              </a:rPr>
              <a:t>&lt;/</a:t>
            </a:r>
            <a:r>
              <a:rPr lang="en-US" sz="1400" b="1" dirty="0" err="1" smtClean="0">
                <a:solidFill>
                  <a:srgbClr val="000096"/>
                </a:solidFill>
                <a:latin typeface="Consolas" pitchFamily="49" charset="0"/>
              </a:rPr>
              <a:t>min_passwd_len</a:t>
            </a:r>
            <a:r>
              <a:rPr lang="en-US" sz="1400" b="1" dirty="0" smtClean="0">
                <a:solidFill>
                  <a:srgbClr val="000096"/>
                </a:solidFill>
                <a:latin typeface="Consolas" pitchFamily="49" charset="0"/>
              </a:rPr>
              <a:t>&gt;</a:t>
            </a:r>
            <a:r>
              <a:rPr lang="en-US" sz="1100" dirty="0" smtClean="0">
                <a:solidFill>
                  <a:srgbClr val="000000"/>
                </a:solidFill>
                <a:latin typeface="Consolas" pitchFamily="49" charset="0"/>
              </a:rPr>
              <a:t/>
            </a:r>
            <a:br>
              <a:rPr lang="en-US" sz="1100" dirty="0" smtClean="0">
                <a:solidFill>
                  <a:srgbClr val="000000"/>
                </a:solidFill>
                <a:latin typeface="Consolas" pitchFamily="49" charset="0"/>
              </a:rPr>
            </a:br>
            <a:r>
              <a:rPr lang="en-US" sz="1100" dirty="0" smtClean="0">
                <a:solidFill>
                  <a:srgbClr val="000096"/>
                </a:solidFill>
                <a:latin typeface="Consolas" pitchFamily="49" charset="0"/>
              </a:rPr>
              <a:t>&lt;/</a:t>
            </a:r>
            <a:r>
              <a:rPr lang="en-US" sz="1100" dirty="0" err="1" smtClean="0">
                <a:solidFill>
                  <a:srgbClr val="000096"/>
                </a:solidFill>
                <a:latin typeface="Consolas" pitchFamily="49" charset="0"/>
              </a:rPr>
              <a:t>passwordpolicy_state</a:t>
            </a:r>
            <a:r>
              <a:rPr lang="en-US" sz="1100" dirty="0" smtClean="0">
                <a:solidFill>
                  <a:srgbClr val="000096"/>
                </a:solidFill>
                <a:latin typeface="Consolas" pitchFamily="49" charset="0"/>
              </a:rPr>
              <a:t>&gt;</a:t>
            </a:r>
            <a:endParaRPr lang="en-US" sz="1100" dirty="0">
              <a:solidFill>
                <a:schemeClr val="bg1">
                  <a:lumMod val="75000"/>
                </a:schemeClr>
              </a:solidFill>
              <a:latin typeface="Consolas" pitchFamily="49"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Allow authors to flag the interesting State entities</a:t>
            </a:r>
          </a:p>
        </p:txBody>
      </p:sp>
      <p:sp>
        <p:nvSpPr>
          <p:cNvPr id="6" name="Content Placeholder 5"/>
          <p:cNvSpPr>
            <a:spLocks noGrp="1"/>
          </p:cNvSpPr>
          <p:nvPr>
            <p:ph idx="1"/>
          </p:nvPr>
        </p:nvSpPr>
        <p:spPr>
          <a:xfrm>
            <a:off x="457200" y="1524000"/>
            <a:ext cx="8229600" cy="4505420"/>
          </a:xfrm>
        </p:spPr>
        <p:txBody>
          <a:bodyPr>
            <a:normAutofit fontScale="92500" lnSpcReduction="10000"/>
          </a:bodyPr>
          <a:lstStyle/>
          <a:p>
            <a:r>
              <a:rPr lang="en-US" dirty="0" smtClean="0"/>
              <a:t>ASSUPTION: A definition author knows which items are most interesting.</a:t>
            </a:r>
          </a:p>
          <a:p>
            <a:pPr lvl="1"/>
            <a:r>
              <a:rPr lang="en-US" dirty="0" smtClean="0"/>
              <a:t>Allow the author to flag or highlight a piece of data</a:t>
            </a:r>
          </a:p>
          <a:p>
            <a:endParaRPr lang="en-US" dirty="0" smtClean="0"/>
          </a:p>
          <a:p>
            <a:endParaRPr lang="en-US" dirty="0" smtClean="0"/>
          </a:p>
          <a:p>
            <a:endParaRPr lang="en-US" dirty="0" smtClean="0"/>
          </a:p>
          <a:p>
            <a:r>
              <a:rPr lang="en-US" dirty="0" smtClean="0"/>
              <a:t>Add a new </a:t>
            </a:r>
            <a:r>
              <a:rPr lang="en-US" dirty="0" smtClean="0">
                <a:latin typeface="Consolas" pitchFamily="49" charset="0"/>
              </a:rPr>
              <a:t>@</a:t>
            </a:r>
            <a:r>
              <a:rPr lang="en-US" dirty="0" err="1" smtClean="0">
                <a:latin typeface="Consolas" pitchFamily="49" charset="0"/>
              </a:rPr>
              <a:t>report_value</a:t>
            </a:r>
            <a:r>
              <a:rPr lang="en-US" dirty="0" smtClean="0"/>
              <a:t> attribute</a:t>
            </a:r>
          </a:p>
          <a:p>
            <a:pPr lvl="1"/>
            <a:r>
              <a:rPr lang="en-US" dirty="0" smtClean="0"/>
              <a:t>optional attribute on all state entities</a:t>
            </a:r>
          </a:p>
          <a:p>
            <a:pPr lvl="1"/>
            <a:r>
              <a:rPr lang="en-US" dirty="0" smtClean="0"/>
              <a:t>true indicates that the system value(s) should be highlighted/reported</a:t>
            </a:r>
          </a:p>
          <a:p>
            <a:pPr lvl="1"/>
            <a:r>
              <a:rPr lang="en-US" dirty="0" smtClean="0"/>
              <a:t>false no behavior change </a:t>
            </a:r>
            <a:r>
              <a:rPr lang="en-US" sz="1800" dirty="0" smtClean="0"/>
              <a:t>(default is false)</a:t>
            </a:r>
            <a:endParaRPr lang="en-US" dirty="0" smtClean="0"/>
          </a:p>
        </p:txBody>
      </p:sp>
      <p:sp>
        <p:nvSpPr>
          <p:cNvPr id="4" name="Rectangle 3"/>
          <p:cNvSpPr/>
          <p:nvPr/>
        </p:nvSpPr>
        <p:spPr>
          <a:xfrm>
            <a:off x="838200" y="2819400"/>
            <a:ext cx="7391400" cy="1077218"/>
          </a:xfrm>
          <a:prstGeom prst="rect">
            <a:avLst/>
          </a:prstGeom>
          <a:ln w="12700"/>
        </p:spPr>
        <p:style>
          <a:lnRef idx="2">
            <a:schemeClr val="dk1"/>
          </a:lnRef>
          <a:fillRef idx="1">
            <a:schemeClr val="lt1"/>
          </a:fillRef>
          <a:effectRef idx="0">
            <a:schemeClr val="dk1"/>
          </a:effectRef>
          <a:fontRef idx="minor">
            <a:schemeClr val="dk1"/>
          </a:fontRef>
        </p:style>
        <p:txBody>
          <a:bodyPr wrap="square">
            <a:spAutoFit/>
          </a:bodyPr>
          <a:lstStyle/>
          <a:p>
            <a:r>
              <a:rPr lang="en-US" sz="1100" dirty="0" smtClean="0">
                <a:solidFill>
                  <a:srgbClr val="000096"/>
                </a:solidFill>
                <a:latin typeface="Consolas" pitchFamily="49" charset="0"/>
              </a:rPr>
              <a:t>&lt;</a:t>
            </a:r>
            <a:r>
              <a:rPr lang="en-US" sz="1100" dirty="0" err="1" smtClean="0">
                <a:solidFill>
                  <a:srgbClr val="000096"/>
                </a:solidFill>
                <a:latin typeface="Consolas" pitchFamily="49" charset="0"/>
              </a:rPr>
              <a:t>passwordpolicy_state</a:t>
            </a:r>
            <a:r>
              <a:rPr lang="en-US" sz="1100" dirty="0" smtClean="0">
                <a:solidFill>
                  <a:srgbClr val="F5844C"/>
                </a:solidFill>
                <a:latin typeface="Consolas" pitchFamily="49" charset="0"/>
              </a:rPr>
              <a:t> id</a:t>
            </a:r>
            <a:r>
              <a:rPr lang="en-US" sz="1100" dirty="0" smtClean="0">
                <a:solidFill>
                  <a:srgbClr val="FF8040"/>
                </a:solidFill>
                <a:latin typeface="Consolas" pitchFamily="49" charset="0"/>
              </a:rPr>
              <a:t>=</a:t>
            </a:r>
            <a:r>
              <a:rPr lang="en-US" sz="1100" dirty="0" smtClean="0">
                <a:solidFill>
                  <a:srgbClr val="993300"/>
                </a:solidFill>
                <a:latin typeface="Consolas" pitchFamily="49" charset="0"/>
              </a:rPr>
              <a:t>"oval:example:ste:61"</a:t>
            </a:r>
            <a:r>
              <a:rPr lang="en-US" sz="1100" dirty="0" smtClean="0">
                <a:solidFill>
                  <a:srgbClr val="F5844C"/>
                </a:solidFill>
                <a:latin typeface="Consolas" pitchFamily="49" charset="0"/>
              </a:rPr>
              <a:t> ...</a:t>
            </a:r>
            <a:r>
              <a:rPr lang="en-US" sz="1100" dirty="0" smtClean="0">
                <a:solidFill>
                  <a:srgbClr val="000096"/>
                </a:solidFill>
                <a:latin typeface="Consolas" pitchFamily="49" charset="0"/>
              </a:rPr>
              <a:t>&gt;</a:t>
            </a:r>
            <a:r>
              <a:rPr lang="en-US" sz="1100" dirty="0" smtClean="0">
                <a:solidFill>
                  <a:srgbClr val="000000"/>
                </a:solidFill>
                <a:latin typeface="Consolas" pitchFamily="49" charset="0"/>
              </a:rPr>
              <a:t/>
            </a:r>
            <a:br>
              <a:rPr lang="en-US" sz="1100" dirty="0" smtClean="0">
                <a:solidFill>
                  <a:srgbClr val="000000"/>
                </a:solidFill>
                <a:latin typeface="Consolas" pitchFamily="49" charset="0"/>
              </a:rPr>
            </a:br>
            <a:r>
              <a:rPr lang="en-US" sz="1400" dirty="0" smtClean="0">
                <a:solidFill>
                  <a:srgbClr val="000000"/>
                </a:solidFill>
                <a:latin typeface="Consolas" pitchFamily="49" charset="0"/>
              </a:rPr>
              <a:t>  </a:t>
            </a:r>
            <a:r>
              <a:rPr lang="en-US" sz="1400" b="1" dirty="0" smtClean="0">
                <a:solidFill>
                  <a:srgbClr val="000096"/>
                </a:solidFill>
                <a:latin typeface="Consolas" pitchFamily="49" charset="0"/>
              </a:rPr>
              <a:t>&lt;</a:t>
            </a:r>
            <a:r>
              <a:rPr lang="en-US" sz="1400" b="1" dirty="0" err="1" smtClean="0">
                <a:solidFill>
                  <a:srgbClr val="000096"/>
                </a:solidFill>
                <a:latin typeface="Consolas" pitchFamily="49" charset="0"/>
              </a:rPr>
              <a:t>min_passwd_len</a:t>
            </a:r>
            <a:r>
              <a:rPr lang="en-US" sz="1400" b="1" dirty="0" smtClean="0">
                <a:solidFill>
                  <a:srgbClr val="F5844C"/>
                </a:solidFill>
                <a:latin typeface="Consolas" pitchFamily="49" charset="0"/>
              </a:rPr>
              <a:t> operation</a:t>
            </a:r>
            <a:r>
              <a:rPr lang="en-US" sz="1400" b="1" dirty="0" smtClean="0">
                <a:solidFill>
                  <a:srgbClr val="FF8040"/>
                </a:solidFill>
                <a:latin typeface="Consolas" pitchFamily="49" charset="0"/>
              </a:rPr>
              <a:t>=</a:t>
            </a:r>
            <a:r>
              <a:rPr lang="en-US" sz="1400" b="1" dirty="0" smtClean="0">
                <a:solidFill>
                  <a:srgbClr val="993300"/>
                </a:solidFill>
                <a:latin typeface="Consolas" pitchFamily="49" charset="0"/>
              </a:rPr>
              <a:t>"greater than or equal"</a:t>
            </a:r>
          </a:p>
          <a:p>
            <a:r>
              <a:rPr lang="en-US" sz="1400" b="1" dirty="0" smtClean="0">
                <a:solidFill>
                  <a:srgbClr val="993300"/>
                </a:solidFill>
                <a:latin typeface="Consolas" pitchFamily="49" charset="0"/>
              </a:rPr>
              <a:t>                  </a:t>
            </a:r>
            <a:r>
              <a:rPr lang="en-US" sz="1400" b="1" dirty="0" err="1" smtClean="0">
                <a:solidFill>
                  <a:srgbClr val="F5844C"/>
                </a:solidFill>
                <a:latin typeface="Consolas" pitchFamily="49" charset="0"/>
              </a:rPr>
              <a:t>datatype</a:t>
            </a:r>
            <a:r>
              <a:rPr lang="en-US" sz="1400" b="1" dirty="0" smtClean="0">
                <a:solidFill>
                  <a:srgbClr val="FF8040"/>
                </a:solidFill>
                <a:latin typeface="Consolas" pitchFamily="49" charset="0"/>
              </a:rPr>
              <a:t>=</a:t>
            </a:r>
            <a:r>
              <a:rPr lang="en-US" sz="1400" b="1" dirty="0" smtClean="0">
                <a:solidFill>
                  <a:srgbClr val="993300"/>
                </a:solidFill>
                <a:latin typeface="Consolas" pitchFamily="49" charset="0"/>
              </a:rPr>
              <a:t>"</a:t>
            </a:r>
            <a:r>
              <a:rPr lang="en-US" sz="1400" b="1" dirty="0" err="1" smtClean="0">
                <a:solidFill>
                  <a:srgbClr val="993300"/>
                </a:solidFill>
                <a:latin typeface="Consolas" pitchFamily="49" charset="0"/>
              </a:rPr>
              <a:t>int</a:t>
            </a:r>
            <a:r>
              <a:rPr lang="en-US" sz="1400" b="1" dirty="0" smtClean="0">
                <a:solidFill>
                  <a:srgbClr val="993300"/>
                </a:solidFill>
                <a:latin typeface="Consolas" pitchFamily="49" charset="0"/>
              </a:rPr>
              <a:t>"</a:t>
            </a:r>
            <a:r>
              <a:rPr lang="en-US" sz="1400" b="1" dirty="0" smtClean="0">
                <a:solidFill>
                  <a:srgbClr val="F5844C"/>
                </a:solidFill>
                <a:latin typeface="Consolas" pitchFamily="49" charset="0"/>
              </a:rPr>
              <a:t> </a:t>
            </a:r>
          </a:p>
          <a:p>
            <a:r>
              <a:rPr lang="en-US" sz="1400" b="1" dirty="0" smtClean="0">
                <a:solidFill>
                  <a:srgbClr val="F5844C"/>
                </a:solidFill>
                <a:latin typeface="Consolas" pitchFamily="49" charset="0"/>
              </a:rPr>
              <a:t>                  </a:t>
            </a:r>
            <a:r>
              <a:rPr lang="en-US" sz="1400" b="1" dirty="0" err="1" smtClean="0">
                <a:solidFill>
                  <a:srgbClr val="F5844C"/>
                </a:solidFill>
                <a:latin typeface="Consolas" pitchFamily="49" charset="0"/>
              </a:rPr>
              <a:t>report_value</a:t>
            </a:r>
            <a:r>
              <a:rPr lang="en-US" sz="1400" b="1" dirty="0" smtClean="0">
                <a:solidFill>
                  <a:srgbClr val="F5844C"/>
                </a:solidFill>
                <a:latin typeface="Consolas" pitchFamily="49" charset="0"/>
              </a:rPr>
              <a:t>=</a:t>
            </a:r>
            <a:r>
              <a:rPr lang="en-US" sz="1400" b="1" dirty="0" smtClean="0">
                <a:solidFill>
                  <a:srgbClr val="993300"/>
                </a:solidFill>
                <a:latin typeface="Consolas" pitchFamily="49" charset="0"/>
              </a:rPr>
              <a:t>"true"</a:t>
            </a:r>
            <a:r>
              <a:rPr lang="en-US" sz="1400" b="1" dirty="0" smtClean="0">
                <a:solidFill>
                  <a:srgbClr val="000096"/>
                </a:solidFill>
                <a:latin typeface="Consolas" pitchFamily="49" charset="0"/>
              </a:rPr>
              <a:t>&gt;</a:t>
            </a:r>
            <a:r>
              <a:rPr lang="en-US" sz="1400" b="1" dirty="0" smtClean="0">
                <a:solidFill>
                  <a:srgbClr val="000000"/>
                </a:solidFill>
                <a:latin typeface="Consolas" pitchFamily="49" charset="0"/>
              </a:rPr>
              <a:t>12</a:t>
            </a:r>
            <a:r>
              <a:rPr lang="en-US" sz="1400" b="1" dirty="0" smtClean="0">
                <a:solidFill>
                  <a:srgbClr val="000096"/>
                </a:solidFill>
                <a:latin typeface="Consolas" pitchFamily="49" charset="0"/>
              </a:rPr>
              <a:t>&lt;/</a:t>
            </a:r>
            <a:r>
              <a:rPr lang="en-US" sz="1400" b="1" dirty="0" err="1" smtClean="0">
                <a:solidFill>
                  <a:srgbClr val="000096"/>
                </a:solidFill>
                <a:latin typeface="Consolas" pitchFamily="49" charset="0"/>
              </a:rPr>
              <a:t>min_passwd_len</a:t>
            </a:r>
            <a:r>
              <a:rPr lang="en-US" sz="1400" b="1" dirty="0" smtClean="0">
                <a:solidFill>
                  <a:srgbClr val="000096"/>
                </a:solidFill>
                <a:latin typeface="Consolas" pitchFamily="49" charset="0"/>
              </a:rPr>
              <a:t>&gt;</a:t>
            </a:r>
            <a:r>
              <a:rPr lang="en-US" sz="1100" dirty="0" smtClean="0">
                <a:solidFill>
                  <a:srgbClr val="000000"/>
                </a:solidFill>
                <a:latin typeface="Consolas" pitchFamily="49" charset="0"/>
              </a:rPr>
              <a:t/>
            </a:r>
            <a:br>
              <a:rPr lang="en-US" sz="1100" dirty="0" smtClean="0">
                <a:solidFill>
                  <a:srgbClr val="000000"/>
                </a:solidFill>
                <a:latin typeface="Consolas" pitchFamily="49" charset="0"/>
              </a:rPr>
            </a:br>
            <a:r>
              <a:rPr lang="en-US" sz="1100" dirty="0" smtClean="0">
                <a:solidFill>
                  <a:srgbClr val="000096"/>
                </a:solidFill>
                <a:latin typeface="Consolas" pitchFamily="49" charset="0"/>
              </a:rPr>
              <a:t>&lt;/</a:t>
            </a:r>
            <a:r>
              <a:rPr lang="en-US" sz="1100" dirty="0" err="1" smtClean="0">
                <a:solidFill>
                  <a:srgbClr val="000096"/>
                </a:solidFill>
                <a:latin typeface="Consolas" pitchFamily="49" charset="0"/>
              </a:rPr>
              <a:t>passwordpolicy_state</a:t>
            </a:r>
            <a:r>
              <a:rPr lang="en-US" sz="1100" dirty="0" smtClean="0">
                <a:solidFill>
                  <a:srgbClr val="000096"/>
                </a:solidFill>
                <a:latin typeface="Consolas" pitchFamily="49" charset="0"/>
              </a:rPr>
              <a:t>&gt;</a:t>
            </a:r>
            <a:endParaRPr lang="en-US" sz="1100" dirty="0">
              <a:solidFill>
                <a:schemeClr val="bg1">
                  <a:lumMod val="75000"/>
                </a:schemeClr>
              </a:solidFill>
              <a:latin typeface="Consolas" pitchFamily="49" charset="0"/>
            </a:endParaRPr>
          </a:p>
        </p:txBody>
      </p:sp>
      <p:sp>
        <p:nvSpPr>
          <p:cNvPr id="7" name="Right Arrow 6"/>
          <p:cNvSpPr/>
          <p:nvPr/>
        </p:nvSpPr>
        <p:spPr bwMode="auto">
          <a:xfrm>
            <a:off x="1676400" y="3429000"/>
            <a:ext cx="914400" cy="304800"/>
          </a:xfrm>
          <a:prstGeom prst="rightArrow">
            <a:avLst/>
          </a:prstGeom>
          <a:solidFill>
            <a:srgbClr val="FF0000"/>
          </a:solidFill>
          <a:ln w="1270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8" end="8"/>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Reported Values in OVAL Results</a:t>
            </a:r>
            <a:endParaRPr lang="en-US" dirty="0"/>
          </a:p>
        </p:txBody>
      </p:sp>
      <p:sp>
        <p:nvSpPr>
          <p:cNvPr id="3" name="Content Placeholder 2"/>
          <p:cNvSpPr>
            <a:spLocks noGrp="1"/>
          </p:cNvSpPr>
          <p:nvPr>
            <p:ph sz="half" idx="1"/>
          </p:nvPr>
        </p:nvSpPr>
        <p:spPr>
          <a:xfrm>
            <a:off x="228600" y="3017837"/>
            <a:ext cx="4343400" cy="3124200"/>
          </a:xfrm>
        </p:spPr>
        <p:txBody>
          <a:bodyPr>
            <a:normAutofit fontScale="47500" lnSpcReduction="20000"/>
          </a:bodyPr>
          <a:lstStyle/>
          <a:p>
            <a:pPr marL="0" indent="0">
              <a:buNone/>
            </a:pPr>
            <a:r>
              <a:rPr lang="en-US" sz="4200" dirty="0" smtClean="0"/>
              <a:t>Expand </a:t>
            </a:r>
            <a:r>
              <a:rPr lang="en-US" sz="4200" dirty="0" smtClean="0">
                <a:latin typeface="Consolas" pitchFamily="49" charset="0"/>
              </a:rPr>
              <a:t>&lt;oval-</a:t>
            </a:r>
            <a:r>
              <a:rPr lang="en-US" sz="4200" dirty="0" err="1" smtClean="0">
                <a:latin typeface="Consolas" pitchFamily="49" charset="0"/>
              </a:rPr>
              <a:t>res:tested_item</a:t>
            </a:r>
            <a:r>
              <a:rPr lang="en-US" sz="4200" dirty="0" smtClean="0">
                <a:latin typeface="Consolas" pitchFamily="49" charset="0"/>
              </a:rPr>
              <a:t>/&gt;</a:t>
            </a:r>
            <a:r>
              <a:rPr lang="en-US" sz="4200" dirty="0" smtClean="0"/>
              <a:t> to hold each value that is reported.</a:t>
            </a:r>
          </a:p>
          <a:p>
            <a:pPr lvl="1"/>
            <a:endParaRPr lang="en-US" dirty="0" smtClean="0"/>
          </a:p>
          <a:p>
            <a:r>
              <a:rPr lang="en-US" sz="3400" dirty="0" smtClean="0"/>
              <a:t>Associates the exported value with a test</a:t>
            </a:r>
          </a:p>
          <a:p>
            <a:pPr lvl="1"/>
            <a:r>
              <a:rPr lang="en-US" sz="2900" dirty="0" smtClean="0"/>
              <a:t>Each test can have multiple </a:t>
            </a:r>
          </a:p>
          <a:p>
            <a:pPr lvl="1">
              <a:buNone/>
            </a:pPr>
            <a:r>
              <a:rPr lang="en-US" sz="2900" dirty="0" smtClean="0">
                <a:latin typeface="Consolas" pitchFamily="49" charset="0"/>
              </a:rPr>
              <a:t>	&lt;oval-</a:t>
            </a:r>
            <a:r>
              <a:rPr lang="en-US" sz="2900" dirty="0" err="1" smtClean="0">
                <a:latin typeface="Consolas" pitchFamily="49" charset="0"/>
              </a:rPr>
              <a:t>res:tested_item</a:t>
            </a:r>
            <a:r>
              <a:rPr lang="en-US" sz="2900" dirty="0" smtClean="0">
                <a:latin typeface="Consolas" pitchFamily="49" charset="0"/>
              </a:rPr>
              <a:t>/&gt;</a:t>
            </a:r>
            <a:endParaRPr lang="en-US" sz="2900" dirty="0" smtClean="0"/>
          </a:p>
          <a:p>
            <a:pPr lvl="1"/>
            <a:r>
              <a:rPr lang="en-US" sz="2900" dirty="0" smtClean="0"/>
              <a:t>One item might hold many </a:t>
            </a:r>
          </a:p>
          <a:p>
            <a:pPr lvl="1">
              <a:buNone/>
            </a:pPr>
            <a:r>
              <a:rPr lang="en-US" sz="2900" dirty="0" smtClean="0">
                <a:latin typeface="Consolas" pitchFamily="49" charset="0"/>
              </a:rPr>
              <a:t>	&lt;oval-</a:t>
            </a:r>
            <a:r>
              <a:rPr lang="en-US" sz="2900" dirty="0" err="1" smtClean="0">
                <a:latin typeface="Consolas" pitchFamily="49" charset="0"/>
              </a:rPr>
              <a:t>res:observed_value</a:t>
            </a:r>
            <a:r>
              <a:rPr lang="en-US" sz="2900" dirty="0" smtClean="0">
                <a:latin typeface="Consolas" pitchFamily="49" charset="0"/>
              </a:rPr>
              <a:t>/&gt;</a:t>
            </a:r>
            <a:endParaRPr lang="en-US" sz="2900" dirty="0" smtClean="0"/>
          </a:p>
          <a:p>
            <a:pPr lvl="1"/>
            <a:endParaRPr lang="en-US" sz="2900" dirty="0" smtClean="0"/>
          </a:p>
          <a:p>
            <a:r>
              <a:rPr lang="en-US" sz="3400" dirty="0" smtClean="0"/>
              <a:t>Records the name of the State entity</a:t>
            </a:r>
          </a:p>
          <a:p>
            <a:pPr lvl="1"/>
            <a:r>
              <a:rPr lang="en-US" sz="2900" dirty="0" smtClean="0"/>
              <a:t>Easy to find the specific State entity</a:t>
            </a:r>
          </a:p>
          <a:p>
            <a:pPr lvl="1"/>
            <a:endParaRPr lang="en-US" sz="2900" dirty="0" smtClean="0"/>
          </a:p>
          <a:p>
            <a:r>
              <a:rPr lang="en-US" sz="3400" dirty="0" smtClean="0"/>
              <a:t>Records the observed </a:t>
            </a:r>
            <a:r>
              <a:rPr lang="en-US" sz="3400" dirty="0" err="1" smtClean="0"/>
              <a:t>datatype</a:t>
            </a:r>
            <a:endParaRPr lang="en-US" sz="3400" dirty="0" smtClean="0"/>
          </a:p>
        </p:txBody>
      </p:sp>
      <p:sp>
        <p:nvSpPr>
          <p:cNvPr id="8" name="Content Placeholder 7"/>
          <p:cNvSpPr>
            <a:spLocks noGrp="1"/>
          </p:cNvSpPr>
          <p:nvPr>
            <p:ph sz="half" idx="2"/>
          </p:nvPr>
        </p:nvSpPr>
        <p:spPr>
          <a:xfrm>
            <a:off x="4800600" y="3017837"/>
            <a:ext cx="4038600" cy="3230563"/>
          </a:xfrm>
          <a:ln w="12700"/>
        </p:spPr>
        <p:style>
          <a:lnRef idx="2">
            <a:schemeClr val="dk1"/>
          </a:lnRef>
          <a:fillRef idx="1">
            <a:schemeClr val="lt1"/>
          </a:fillRef>
          <a:effectRef idx="0">
            <a:schemeClr val="dk1"/>
          </a:effectRef>
          <a:fontRef idx="minor">
            <a:schemeClr val="dk1"/>
          </a:fontRef>
        </p:style>
        <p:txBody>
          <a:bodyPr>
            <a:noAutofit/>
          </a:bodyPr>
          <a:lstStyle/>
          <a:p>
            <a:pPr lvl="0">
              <a:buNone/>
            </a:pPr>
            <a:r>
              <a:rPr lang="en-US" sz="2400" dirty="0" smtClean="0">
                <a:solidFill>
                  <a:srgbClr val="668F66"/>
                </a:solidFill>
              </a:rPr>
              <a:t>Considerations:</a:t>
            </a:r>
          </a:p>
          <a:p>
            <a:r>
              <a:rPr lang="en-US" sz="1800" dirty="0" smtClean="0"/>
              <a:t>Does not fully present the desired result information</a:t>
            </a:r>
          </a:p>
          <a:p>
            <a:pPr lvl="1"/>
            <a:r>
              <a:rPr lang="en-US" sz="1400" dirty="0" smtClean="0"/>
              <a:t>Complex criteria structures will remain difficult to determine an underlying cause</a:t>
            </a:r>
          </a:p>
          <a:p>
            <a:r>
              <a:rPr lang="en-US" sz="1800" dirty="0" smtClean="0"/>
              <a:t>However, the desired data is accessible for any simple case</a:t>
            </a:r>
          </a:p>
          <a:p>
            <a:r>
              <a:rPr lang="en-US" sz="1800" dirty="0" smtClean="0"/>
              <a:t>Makes the result document even bigger</a:t>
            </a:r>
          </a:p>
          <a:p>
            <a:endParaRPr lang="en-US" sz="1800" dirty="0" smtClean="0"/>
          </a:p>
        </p:txBody>
      </p:sp>
      <p:sp>
        <p:nvSpPr>
          <p:cNvPr id="4" name="Rectangle 3"/>
          <p:cNvSpPr/>
          <p:nvPr/>
        </p:nvSpPr>
        <p:spPr>
          <a:xfrm>
            <a:off x="304800" y="1511350"/>
            <a:ext cx="8534400" cy="1308050"/>
          </a:xfrm>
          <a:prstGeom prst="rect">
            <a:avLst/>
          </a:prstGeom>
          <a:ln w="12700"/>
        </p:spPr>
        <p:style>
          <a:lnRef idx="2">
            <a:schemeClr val="dk1"/>
          </a:lnRef>
          <a:fillRef idx="1">
            <a:schemeClr val="lt1"/>
          </a:fillRef>
          <a:effectRef idx="0">
            <a:schemeClr val="dk1"/>
          </a:effectRef>
          <a:fontRef idx="minor">
            <a:schemeClr val="dk1"/>
          </a:fontRef>
        </p:style>
        <p:txBody>
          <a:bodyPr wrap="square">
            <a:spAutoFit/>
          </a:bodyPr>
          <a:lstStyle/>
          <a:p>
            <a:r>
              <a:rPr lang="en-US" sz="1100" dirty="0" smtClean="0">
                <a:solidFill>
                  <a:srgbClr val="000096"/>
                </a:solidFill>
                <a:latin typeface="Consolas" pitchFamily="49" charset="0"/>
              </a:rPr>
              <a:t>&lt;test</a:t>
            </a:r>
            <a:r>
              <a:rPr lang="en-US" sz="1100" dirty="0" smtClean="0">
                <a:solidFill>
                  <a:srgbClr val="F5844C"/>
                </a:solidFill>
                <a:latin typeface="Consolas" pitchFamily="49" charset="0"/>
              </a:rPr>
              <a:t> </a:t>
            </a:r>
            <a:r>
              <a:rPr lang="en-US" sz="1100" dirty="0" err="1" smtClean="0">
                <a:solidFill>
                  <a:srgbClr val="F5844C"/>
                </a:solidFill>
                <a:latin typeface="Consolas" pitchFamily="49" charset="0"/>
              </a:rPr>
              <a:t>test_id</a:t>
            </a:r>
            <a:r>
              <a:rPr lang="en-US" sz="1100" dirty="0" smtClean="0">
                <a:solidFill>
                  <a:srgbClr val="FF8040"/>
                </a:solidFill>
                <a:latin typeface="Consolas" pitchFamily="49" charset="0"/>
              </a:rPr>
              <a:t>=</a:t>
            </a:r>
            <a:r>
              <a:rPr lang="en-US" sz="1100" dirty="0" smtClean="0">
                <a:solidFill>
                  <a:srgbClr val="993300"/>
                </a:solidFill>
                <a:latin typeface="Consolas" pitchFamily="49" charset="0"/>
              </a:rPr>
              <a:t>"oval:example:tst:1"</a:t>
            </a:r>
            <a:r>
              <a:rPr lang="en-US" sz="1100" dirty="0" smtClean="0">
                <a:solidFill>
                  <a:srgbClr val="F5844C"/>
                </a:solidFill>
                <a:latin typeface="Consolas" pitchFamily="49" charset="0"/>
              </a:rPr>
              <a:t> result</a:t>
            </a:r>
            <a:r>
              <a:rPr lang="en-US" sz="1100" dirty="0" smtClean="0">
                <a:solidFill>
                  <a:srgbClr val="FF8040"/>
                </a:solidFill>
                <a:latin typeface="Consolas" pitchFamily="49" charset="0"/>
              </a:rPr>
              <a:t>=</a:t>
            </a:r>
            <a:r>
              <a:rPr lang="en-US" sz="1100" dirty="0" smtClean="0">
                <a:solidFill>
                  <a:srgbClr val="993300"/>
                </a:solidFill>
                <a:latin typeface="Consolas" pitchFamily="49" charset="0"/>
              </a:rPr>
              <a:t>"true"</a:t>
            </a:r>
            <a:r>
              <a:rPr lang="en-US" sz="1100" dirty="0" smtClean="0">
                <a:solidFill>
                  <a:srgbClr val="F5844C"/>
                </a:solidFill>
                <a:latin typeface="Consolas" pitchFamily="49" charset="0"/>
              </a:rPr>
              <a:t> check</a:t>
            </a:r>
            <a:r>
              <a:rPr lang="en-US" sz="1100" dirty="0" smtClean="0">
                <a:solidFill>
                  <a:srgbClr val="FF8040"/>
                </a:solidFill>
                <a:latin typeface="Consolas" pitchFamily="49" charset="0"/>
              </a:rPr>
              <a:t>=</a:t>
            </a:r>
            <a:r>
              <a:rPr lang="en-US" sz="1100" dirty="0" smtClean="0">
                <a:solidFill>
                  <a:srgbClr val="993300"/>
                </a:solidFill>
                <a:latin typeface="Consolas" pitchFamily="49" charset="0"/>
              </a:rPr>
              <a:t>"at least one“</a:t>
            </a:r>
          </a:p>
          <a:p>
            <a:r>
              <a:rPr lang="en-US" sz="1100" dirty="0" smtClean="0">
                <a:solidFill>
                  <a:srgbClr val="F5844C"/>
                </a:solidFill>
                <a:latin typeface="Consolas" pitchFamily="49" charset="0"/>
              </a:rPr>
              <a:t>      </a:t>
            </a:r>
            <a:r>
              <a:rPr lang="en-US" sz="1100" dirty="0" err="1" smtClean="0">
                <a:solidFill>
                  <a:srgbClr val="F5844C"/>
                </a:solidFill>
                <a:latin typeface="Consolas" pitchFamily="49" charset="0"/>
              </a:rPr>
              <a:t>check_existence</a:t>
            </a:r>
            <a:r>
              <a:rPr lang="en-US" sz="1100" dirty="0" smtClean="0">
                <a:solidFill>
                  <a:srgbClr val="FF8040"/>
                </a:solidFill>
                <a:latin typeface="Consolas" pitchFamily="49" charset="0"/>
              </a:rPr>
              <a:t>=</a:t>
            </a:r>
            <a:r>
              <a:rPr lang="en-US" sz="1100" dirty="0" smtClean="0">
                <a:solidFill>
                  <a:srgbClr val="993300"/>
                </a:solidFill>
                <a:latin typeface="Consolas" pitchFamily="49" charset="0"/>
              </a:rPr>
              <a:t>"</a:t>
            </a:r>
            <a:r>
              <a:rPr lang="en-US" sz="1100" dirty="0" err="1" smtClean="0">
                <a:solidFill>
                  <a:srgbClr val="993300"/>
                </a:solidFill>
                <a:latin typeface="Consolas" pitchFamily="49" charset="0"/>
              </a:rPr>
              <a:t>at_least_one_exists</a:t>
            </a:r>
            <a:r>
              <a:rPr lang="en-US" sz="1100" dirty="0" smtClean="0">
                <a:solidFill>
                  <a:srgbClr val="993300"/>
                </a:solidFill>
                <a:latin typeface="Consolas" pitchFamily="49" charset="0"/>
              </a:rPr>
              <a:t>"</a:t>
            </a:r>
            <a:r>
              <a:rPr lang="en-US" sz="1100" dirty="0" smtClean="0">
                <a:solidFill>
                  <a:srgbClr val="F5844C"/>
                </a:solidFill>
                <a:latin typeface="Consolas" pitchFamily="49" charset="0"/>
              </a:rPr>
              <a:t> </a:t>
            </a:r>
            <a:r>
              <a:rPr lang="en-US" sz="1100" dirty="0" err="1" smtClean="0">
                <a:solidFill>
                  <a:srgbClr val="F5844C"/>
                </a:solidFill>
                <a:latin typeface="Consolas" pitchFamily="49" charset="0"/>
              </a:rPr>
              <a:t>state_operator</a:t>
            </a:r>
            <a:r>
              <a:rPr lang="en-US" sz="1100" dirty="0" smtClean="0">
                <a:solidFill>
                  <a:srgbClr val="FF8040"/>
                </a:solidFill>
                <a:latin typeface="Consolas" pitchFamily="49" charset="0"/>
              </a:rPr>
              <a:t>=</a:t>
            </a:r>
            <a:r>
              <a:rPr lang="en-US" sz="1100" dirty="0" smtClean="0">
                <a:solidFill>
                  <a:srgbClr val="993300"/>
                </a:solidFill>
                <a:latin typeface="Consolas" pitchFamily="49" charset="0"/>
              </a:rPr>
              <a:t>"AND"</a:t>
            </a:r>
            <a:r>
              <a:rPr lang="en-US" sz="1100" dirty="0" smtClean="0">
                <a:solidFill>
                  <a:srgbClr val="F5844C"/>
                </a:solidFill>
                <a:latin typeface="Consolas" pitchFamily="49" charset="0"/>
              </a:rPr>
              <a:t>  ...</a:t>
            </a:r>
            <a:r>
              <a:rPr lang="en-US" sz="1100" dirty="0" smtClean="0">
                <a:solidFill>
                  <a:srgbClr val="000096"/>
                </a:solidFill>
                <a:latin typeface="Consolas" pitchFamily="49" charset="0"/>
              </a:rPr>
              <a:t>&gt;</a:t>
            </a:r>
            <a:r>
              <a:rPr lang="en-US" dirty="0" smtClean="0">
                <a:solidFill>
                  <a:srgbClr val="000000"/>
                </a:solidFill>
                <a:latin typeface="Consolas" pitchFamily="49" charset="0"/>
              </a:rPr>
              <a:t/>
            </a:r>
            <a:br>
              <a:rPr lang="en-US" dirty="0" smtClean="0">
                <a:solidFill>
                  <a:srgbClr val="000000"/>
                </a:solidFill>
                <a:latin typeface="Consolas" pitchFamily="49" charset="0"/>
              </a:rPr>
            </a:br>
            <a:r>
              <a:rPr lang="en-US" b="1" dirty="0" smtClean="0">
                <a:solidFill>
                  <a:srgbClr val="000000"/>
                </a:solidFill>
                <a:latin typeface="Consolas" pitchFamily="49" charset="0"/>
              </a:rPr>
              <a:t>  </a:t>
            </a:r>
            <a:r>
              <a:rPr lang="en-US" sz="1400" b="1" dirty="0" smtClean="0">
                <a:solidFill>
                  <a:srgbClr val="000096"/>
                </a:solidFill>
                <a:latin typeface="Consolas" pitchFamily="49" charset="0"/>
              </a:rPr>
              <a:t>&lt;</a:t>
            </a:r>
            <a:r>
              <a:rPr lang="en-US" sz="1400" b="1" dirty="0" err="1" smtClean="0">
                <a:solidFill>
                  <a:srgbClr val="000096"/>
                </a:solidFill>
                <a:latin typeface="Consolas" pitchFamily="49" charset="0"/>
              </a:rPr>
              <a:t>tested_item</a:t>
            </a:r>
            <a:r>
              <a:rPr lang="en-US" sz="1400" b="1" dirty="0" smtClean="0">
                <a:solidFill>
                  <a:srgbClr val="F5844C"/>
                </a:solidFill>
                <a:latin typeface="Consolas" pitchFamily="49" charset="0"/>
              </a:rPr>
              <a:t> </a:t>
            </a:r>
            <a:r>
              <a:rPr lang="en-US" sz="1400" b="1" dirty="0" err="1" smtClean="0">
                <a:solidFill>
                  <a:srgbClr val="F5844C"/>
                </a:solidFill>
                <a:latin typeface="Consolas" pitchFamily="49" charset="0"/>
              </a:rPr>
              <a:t>item_id</a:t>
            </a:r>
            <a:r>
              <a:rPr lang="en-US" sz="1400" b="1" dirty="0" smtClean="0">
                <a:solidFill>
                  <a:srgbClr val="FF8040"/>
                </a:solidFill>
                <a:latin typeface="Consolas" pitchFamily="49" charset="0"/>
              </a:rPr>
              <a:t>=</a:t>
            </a:r>
            <a:r>
              <a:rPr lang="en-US" sz="1400" b="1" dirty="0" smtClean="0">
                <a:solidFill>
                  <a:srgbClr val="993300"/>
                </a:solidFill>
                <a:latin typeface="Consolas" pitchFamily="49" charset="0"/>
              </a:rPr>
              <a:t>"2"</a:t>
            </a:r>
            <a:r>
              <a:rPr lang="en-US" sz="1400" b="1" dirty="0" smtClean="0">
                <a:solidFill>
                  <a:srgbClr val="F5844C"/>
                </a:solidFill>
                <a:latin typeface="Consolas" pitchFamily="49" charset="0"/>
              </a:rPr>
              <a:t> result</a:t>
            </a:r>
            <a:r>
              <a:rPr lang="en-US" sz="1400" b="1" dirty="0" smtClean="0">
                <a:solidFill>
                  <a:srgbClr val="FF8040"/>
                </a:solidFill>
                <a:latin typeface="Consolas" pitchFamily="49" charset="0"/>
              </a:rPr>
              <a:t>=</a:t>
            </a:r>
            <a:r>
              <a:rPr lang="en-US" sz="1400" b="1" dirty="0" smtClean="0">
                <a:solidFill>
                  <a:srgbClr val="993300"/>
                </a:solidFill>
                <a:latin typeface="Consolas" pitchFamily="49" charset="0"/>
              </a:rPr>
              <a:t>"true"</a:t>
            </a:r>
            <a:r>
              <a:rPr lang="en-US" sz="1400" b="1" dirty="0" smtClean="0">
                <a:solidFill>
                  <a:srgbClr val="000096"/>
                </a:solidFill>
                <a:latin typeface="Consolas" pitchFamily="49" charset="0"/>
              </a:rPr>
              <a:t>&gt;</a:t>
            </a:r>
            <a:r>
              <a:rPr lang="en-US" sz="1400" b="1" dirty="0" smtClean="0">
                <a:solidFill>
                  <a:srgbClr val="000000"/>
                </a:solidFill>
                <a:latin typeface="Consolas" pitchFamily="49" charset="0"/>
              </a:rPr>
              <a:t/>
            </a:r>
            <a:br>
              <a:rPr lang="en-US" sz="1400" b="1" dirty="0" smtClean="0">
                <a:solidFill>
                  <a:srgbClr val="000000"/>
                </a:solidFill>
                <a:latin typeface="Consolas" pitchFamily="49" charset="0"/>
              </a:rPr>
            </a:br>
            <a:r>
              <a:rPr lang="en-US" sz="1400" b="1" dirty="0" smtClean="0">
                <a:solidFill>
                  <a:srgbClr val="000000"/>
                </a:solidFill>
                <a:latin typeface="Consolas" pitchFamily="49" charset="0"/>
              </a:rPr>
              <a:t>    </a:t>
            </a:r>
            <a:r>
              <a:rPr lang="en-US" sz="1400" b="1" dirty="0" smtClean="0">
                <a:solidFill>
                  <a:srgbClr val="000096"/>
                </a:solidFill>
                <a:latin typeface="Consolas" pitchFamily="49" charset="0"/>
              </a:rPr>
              <a:t>&lt;</a:t>
            </a:r>
            <a:r>
              <a:rPr lang="en-US" sz="1400" b="1" dirty="0" err="1" smtClean="0">
                <a:solidFill>
                  <a:srgbClr val="000096"/>
                </a:solidFill>
                <a:latin typeface="Consolas" pitchFamily="49" charset="0"/>
              </a:rPr>
              <a:t>observed_value</a:t>
            </a:r>
            <a:r>
              <a:rPr lang="en-US" sz="1400" b="1" dirty="0" smtClean="0">
                <a:solidFill>
                  <a:srgbClr val="F5844C"/>
                </a:solidFill>
                <a:latin typeface="Consolas" pitchFamily="49" charset="0"/>
              </a:rPr>
              <a:t> name</a:t>
            </a:r>
            <a:r>
              <a:rPr lang="en-US" sz="1400" b="1" dirty="0" smtClean="0">
                <a:solidFill>
                  <a:srgbClr val="FF8040"/>
                </a:solidFill>
                <a:latin typeface="Consolas" pitchFamily="49" charset="0"/>
              </a:rPr>
              <a:t>=</a:t>
            </a:r>
            <a:r>
              <a:rPr lang="en-US" sz="1400" b="1" dirty="0" smtClean="0">
                <a:solidFill>
                  <a:srgbClr val="993300"/>
                </a:solidFill>
                <a:latin typeface="Consolas" pitchFamily="49" charset="0"/>
              </a:rPr>
              <a:t>"</a:t>
            </a:r>
            <a:r>
              <a:rPr lang="en-US" sz="1400" b="1" dirty="0" err="1" smtClean="0">
                <a:solidFill>
                  <a:srgbClr val="993300"/>
                </a:solidFill>
                <a:latin typeface="Consolas" pitchFamily="49" charset="0"/>
              </a:rPr>
              <a:t>state_entity_name</a:t>
            </a:r>
            <a:r>
              <a:rPr lang="en-US" sz="1400" b="1" dirty="0" smtClean="0">
                <a:solidFill>
                  <a:srgbClr val="993300"/>
                </a:solidFill>
                <a:latin typeface="Consolas" pitchFamily="49" charset="0"/>
              </a:rPr>
              <a:t>"</a:t>
            </a:r>
            <a:r>
              <a:rPr lang="en-US" sz="1400" b="1" dirty="0" smtClean="0">
                <a:solidFill>
                  <a:srgbClr val="F5844C"/>
                </a:solidFill>
                <a:latin typeface="Consolas" pitchFamily="49" charset="0"/>
              </a:rPr>
              <a:t> </a:t>
            </a:r>
            <a:r>
              <a:rPr lang="en-US" sz="1400" b="1" dirty="0" err="1" smtClean="0">
                <a:solidFill>
                  <a:srgbClr val="F5844C"/>
                </a:solidFill>
                <a:latin typeface="Consolas" pitchFamily="49" charset="0"/>
              </a:rPr>
              <a:t>datatype</a:t>
            </a:r>
            <a:r>
              <a:rPr lang="en-US" sz="1400" b="1" dirty="0" smtClean="0">
                <a:solidFill>
                  <a:srgbClr val="FF8040"/>
                </a:solidFill>
                <a:latin typeface="Consolas" pitchFamily="49" charset="0"/>
              </a:rPr>
              <a:t>=</a:t>
            </a:r>
            <a:r>
              <a:rPr lang="en-US" sz="1400" b="1" dirty="0" smtClean="0">
                <a:solidFill>
                  <a:srgbClr val="993300"/>
                </a:solidFill>
                <a:latin typeface="Consolas" pitchFamily="49" charset="0"/>
              </a:rPr>
              <a:t>"</a:t>
            </a:r>
            <a:r>
              <a:rPr lang="en-US" sz="1400" b="1" dirty="0" err="1" smtClean="0">
                <a:solidFill>
                  <a:srgbClr val="993300"/>
                </a:solidFill>
                <a:latin typeface="Consolas" pitchFamily="49" charset="0"/>
              </a:rPr>
              <a:t>int</a:t>
            </a:r>
            <a:r>
              <a:rPr lang="en-US" sz="1400" b="1" dirty="0" smtClean="0">
                <a:solidFill>
                  <a:srgbClr val="993300"/>
                </a:solidFill>
                <a:latin typeface="Consolas" pitchFamily="49" charset="0"/>
              </a:rPr>
              <a:t>"</a:t>
            </a:r>
            <a:r>
              <a:rPr lang="en-US" sz="1400" b="1" dirty="0" smtClean="0">
                <a:solidFill>
                  <a:srgbClr val="000096"/>
                </a:solidFill>
                <a:latin typeface="Consolas" pitchFamily="49" charset="0"/>
              </a:rPr>
              <a:t>&gt;</a:t>
            </a:r>
            <a:r>
              <a:rPr lang="en-US" sz="1400" b="1" dirty="0" smtClean="0">
                <a:solidFill>
                  <a:srgbClr val="000000"/>
                </a:solidFill>
                <a:latin typeface="Consolas" pitchFamily="49" charset="0"/>
              </a:rPr>
              <a:t>6</a:t>
            </a:r>
            <a:r>
              <a:rPr lang="en-US" sz="1400" b="1" dirty="0" smtClean="0">
                <a:solidFill>
                  <a:srgbClr val="000096"/>
                </a:solidFill>
                <a:latin typeface="Consolas" pitchFamily="49" charset="0"/>
              </a:rPr>
              <a:t>&lt;/</a:t>
            </a:r>
            <a:r>
              <a:rPr lang="en-US" sz="1400" b="1" dirty="0" err="1" smtClean="0">
                <a:solidFill>
                  <a:srgbClr val="000096"/>
                </a:solidFill>
                <a:latin typeface="Consolas" pitchFamily="49" charset="0"/>
              </a:rPr>
              <a:t>observed_value</a:t>
            </a:r>
            <a:r>
              <a:rPr lang="en-US" sz="1400" b="1" dirty="0" smtClean="0">
                <a:solidFill>
                  <a:srgbClr val="000096"/>
                </a:solidFill>
                <a:latin typeface="Consolas" pitchFamily="49" charset="0"/>
              </a:rPr>
              <a:t>&gt;</a:t>
            </a:r>
            <a:r>
              <a:rPr lang="en-US" sz="1400" b="1" dirty="0" smtClean="0">
                <a:solidFill>
                  <a:srgbClr val="000000"/>
                </a:solidFill>
                <a:latin typeface="Consolas" pitchFamily="49" charset="0"/>
              </a:rPr>
              <a:t/>
            </a:r>
            <a:br>
              <a:rPr lang="en-US" sz="1400" b="1" dirty="0" smtClean="0">
                <a:solidFill>
                  <a:srgbClr val="000000"/>
                </a:solidFill>
                <a:latin typeface="Consolas" pitchFamily="49" charset="0"/>
              </a:rPr>
            </a:br>
            <a:r>
              <a:rPr lang="en-US" sz="1400" b="1" dirty="0" smtClean="0">
                <a:solidFill>
                  <a:srgbClr val="000000"/>
                </a:solidFill>
                <a:latin typeface="Consolas" pitchFamily="49" charset="0"/>
              </a:rPr>
              <a:t>  </a:t>
            </a:r>
            <a:r>
              <a:rPr lang="en-US" sz="1400" b="1" dirty="0" smtClean="0">
                <a:solidFill>
                  <a:srgbClr val="000096"/>
                </a:solidFill>
                <a:latin typeface="Consolas" pitchFamily="49" charset="0"/>
              </a:rPr>
              <a:t>&lt;/</a:t>
            </a:r>
            <a:r>
              <a:rPr lang="en-US" sz="1400" b="1" dirty="0" err="1" smtClean="0">
                <a:solidFill>
                  <a:srgbClr val="000096"/>
                </a:solidFill>
                <a:latin typeface="Consolas" pitchFamily="49" charset="0"/>
              </a:rPr>
              <a:t>tested_item</a:t>
            </a:r>
            <a:r>
              <a:rPr lang="en-US" sz="1400" b="1" dirty="0" smtClean="0">
                <a:solidFill>
                  <a:srgbClr val="000096"/>
                </a:solidFill>
                <a:latin typeface="Consolas" pitchFamily="49" charset="0"/>
              </a:rPr>
              <a:t>&gt;</a:t>
            </a:r>
            <a:r>
              <a:rPr lang="en-US" dirty="0" smtClean="0">
                <a:solidFill>
                  <a:srgbClr val="000000"/>
                </a:solidFill>
                <a:latin typeface="Consolas" pitchFamily="49" charset="0"/>
              </a:rPr>
              <a:t/>
            </a:r>
            <a:br>
              <a:rPr lang="en-US" dirty="0" smtClean="0">
                <a:solidFill>
                  <a:srgbClr val="000000"/>
                </a:solidFill>
                <a:latin typeface="Consolas" pitchFamily="49" charset="0"/>
              </a:rPr>
            </a:br>
            <a:r>
              <a:rPr lang="en-US" sz="1100" dirty="0" smtClean="0">
                <a:solidFill>
                  <a:srgbClr val="000096"/>
                </a:solidFill>
                <a:latin typeface="Consolas" pitchFamily="49" charset="0"/>
              </a:rPr>
              <a:t>&lt;/test&gt;</a:t>
            </a:r>
            <a:endParaRPr lang="en-US" dirty="0">
              <a:latin typeface="Consolas" pitchFamily="49"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About OVAL Reporting?</a:t>
            </a:r>
            <a:endParaRPr lang="en-US" dirty="0"/>
          </a:p>
        </p:txBody>
      </p:sp>
      <p:sp>
        <p:nvSpPr>
          <p:cNvPr id="3" name="Content Placeholder 2"/>
          <p:cNvSpPr>
            <a:spLocks noGrp="1"/>
          </p:cNvSpPr>
          <p:nvPr>
            <p:ph idx="1"/>
          </p:nvPr>
        </p:nvSpPr>
        <p:spPr>
          <a:xfrm>
            <a:off x="457200" y="2189257"/>
            <a:ext cx="8534400" cy="3525743"/>
          </a:xfrm>
        </p:spPr>
        <p:txBody>
          <a:bodyPr/>
          <a:lstStyle/>
          <a:p>
            <a:pPr marL="457200" indent="-457200">
              <a:buFont typeface="+mj-lt"/>
              <a:buAutoNum type="arabicPeriod"/>
            </a:pPr>
            <a:r>
              <a:rPr lang="en-US" dirty="0" smtClean="0"/>
              <a:t>Collect information about a system</a:t>
            </a:r>
          </a:p>
          <a:p>
            <a:pPr lvl="1"/>
            <a:r>
              <a:rPr lang="en-US" dirty="0" smtClean="0"/>
              <a:t>E.g., registry key values, file permissions, etc.</a:t>
            </a:r>
          </a:p>
          <a:p>
            <a:pPr lvl="2"/>
            <a:endParaRPr lang="en-US" dirty="0" smtClean="0"/>
          </a:p>
          <a:p>
            <a:pPr marL="457200" indent="-457200">
              <a:buFont typeface="+mj-lt"/>
              <a:buAutoNum type="arabicPeriod"/>
            </a:pPr>
            <a:r>
              <a:rPr lang="en-US" dirty="0" smtClean="0"/>
              <a:t>Format the information as specified by the author</a:t>
            </a:r>
          </a:p>
          <a:p>
            <a:pPr marL="574675" lvl="1" indent="-234950"/>
            <a:r>
              <a:rPr lang="en-US" dirty="0" smtClean="0"/>
              <a:t>Supports correlation of data from multiple sources </a:t>
            </a:r>
            <a:r>
              <a:rPr lang="en-US" sz="2000" dirty="0" smtClean="0"/>
              <a:t>(e.g. WMI &amp; Registry or RPM info &amp; processes)</a:t>
            </a:r>
            <a:endParaRPr lang="en-US" dirty="0" smtClean="0"/>
          </a:p>
          <a:p>
            <a:pPr marL="574675" lvl="1" indent="-234950"/>
            <a:r>
              <a:rPr lang="en-US" dirty="0" smtClean="0"/>
              <a:t>Can output in any text-based format (text, HTML, XML, etc.)</a:t>
            </a:r>
          </a:p>
          <a:p>
            <a:pPr marL="174625" indent="-234950">
              <a:buNone/>
            </a:pPr>
            <a:endParaRPr lang="en-US" dirty="0" smtClean="0"/>
          </a:p>
        </p:txBody>
      </p:sp>
      <p:sp>
        <p:nvSpPr>
          <p:cNvPr id="5" name="Rectangle 4"/>
          <p:cNvSpPr/>
          <p:nvPr/>
        </p:nvSpPr>
        <p:spPr>
          <a:xfrm>
            <a:off x="304800" y="5725180"/>
            <a:ext cx="8610600" cy="523220"/>
          </a:xfrm>
          <a:prstGeom prst="rect">
            <a:avLst/>
          </a:prstGeom>
        </p:spPr>
        <p:txBody>
          <a:bodyPr wrap="square">
            <a:spAutoFit/>
          </a:bodyPr>
          <a:lstStyle/>
          <a:p>
            <a:pPr marL="174625" indent="-234950">
              <a:buNone/>
            </a:pPr>
            <a:r>
              <a:rPr lang="en-US" sz="2800" b="1" dirty="0" smtClean="0"/>
              <a:t>OVAL Reporting is not about making an assertion</a:t>
            </a:r>
          </a:p>
        </p:txBody>
      </p:sp>
      <p:sp>
        <p:nvSpPr>
          <p:cNvPr id="7" name="Rectangle 6"/>
          <p:cNvSpPr/>
          <p:nvPr/>
        </p:nvSpPr>
        <p:spPr>
          <a:xfrm>
            <a:off x="538986" y="1524000"/>
            <a:ext cx="6776214" cy="646331"/>
          </a:xfrm>
          <a:prstGeom prst="rect">
            <a:avLst/>
          </a:prstGeom>
        </p:spPr>
        <p:txBody>
          <a:bodyPr wrap="none">
            <a:spAutoFit/>
          </a:bodyPr>
          <a:lstStyle/>
          <a:p>
            <a:r>
              <a:rPr lang="en-US" sz="3600" kern="0" dirty="0" smtClean="0">
                <a:solidFill>
                  <a:srgbClr val="668F66"/>
                </a:solidFill>
                <a:ea typeface="+mj-ea"/>
                <a:cs typeface="+mj-cs"/>
              </a:rPr>
              <a:t>What does OVAL Reporting do?</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OVAL Report Template Structure</a:t>
            </a:r>
            <a:endParaRPr lang="en-US" dirty="0"/>
          </a:p>
        </p:txBody>
      </p:sp>
      <p:sp>
        <p:nvSpPr>
          <p:cNvPr id="5" name="Content Placeholder 4"/>
          <p:cNvSpPr>
            <a:spLocks noGrp="1"/>
          </p:cNvSpPr>
          <p:nvPr>
            <p:ph sz="half" idx="1"/>
          </p:nvPr>
        </p:nvSpPr>
        <p:spPr>
          <a:xfrm>
            <a:off x="660399" y="1295400"/>
            <a:ext cx="4860835" cy="4808538"/>
          </a:xfrm>
        </p:spPr>
        <p:txBody>
          <a:bodyPr/>
          <a:lstStyle/>
          <a:p>
            <a:pPr lvl="0"/>
            <a:endParaRPr lang="en-US" sz="2000" dirty="0" smtClean="0">
              <a:solidFill>
                <a:srgbClr val="000000"/>
              </a:solidFill>
            </a:endParaRPr>
          </a:p>
          <a:p>
            <a:pPr lvl="0"/>
            <a:r>
              <a:rPr lang="en-US" sz="2000" dirty="0" smtClean="0">
                <a:solidFill>
                  <a:srgbClr val="000000"/>
                </a:solidFill>
              </a:rPr>
              <a:t>Generator</a:t>
            </a:r>
          </a:p>
          <a:p>
            <a:pPr lvl="1"/>
            <a:r>
              <a:rPr lang="en-US" sz="1600" dirty="0" smtClean="0">
                <a:solidFill>
                  <a:srgbClr val="000000"/>
                </a:solidFill>
              </a:rPr>
              <a:t>Metadata about file construction</a:t>
            </a:r>
          </a:p>
          <a:p>
            <a:pPr lvl="1"/>
            <a:endParaRPr lang="en-US" sz="1600" dirty="0" smtClean="0">
              <a:solidFill>
                <a:srgbClr val="000000"/>
              </a:solidFill>
            </a:endParaRPr>
          </a:p>
          <a:p>
            <a:pPr lvl="1"/>
            <a:endParaRPr lang="en-US" sz="1600" dirty="0" smtClean="0">
              <a:solidFill>
                <a:srgbClr val="000000"/>
              </a:solidFill>
            </a:endParaRPr>
          </a:p>
          <a:p>
            <a:pPr lvl="0"/>
            <a:r>
              <a:rPr lang="en-US" sz="2000" dirty="0" smtClean="0">
                <a:solidFill>
                  <a:srgbClr val="000000"/>
                </a:solidFill>
              </a:rPr>
              <a:t>OVAL Block</a:t>
            </a:r>
          </a:p>
          <a:p>
            <a:pPr lvl="1"/>
            <a:r>
              <a:rPr lang="en-US" sz="1600" dirty="0" smtClean="0">
                <a:solidFill>
                  <a:srgbClr val="000000"/>
                </a:solidFill>
              </a:rPr>
              <a:t>OVAL Objects, States, and Variables</a:t>
            </a:r>
          </a:p>
          <a:p>
            <a:pPr lvl="1"/>
            <a:r>
              <a:rPr lang="en-US" sz="1600" dirty="0" smtClean="0">
                <a:solidFill>
                  <a:srgbClr val="000000"/>
                </a:solidFill>
              </a:rPr>
              <a:t>Guides data collection</a:t>
            </a:r>
          </a:p>
          <a:p>
            <a:pPr lvl="1"/>
            <a:endParaRPr lang="en-US" sz="1600" dirty="0" smtClean="0">
              <a:solidFill>
                <a:srgbClr val="000000"/>
              </a:solidFill>
            </a:endParaRPr>
          </a:p>
          <a:p>
            <a:pPr lvl="1"/>
            <a:endParaRPr lang="en-US" sz="1600" dirty="0" smtClean="0">
              <a:solidFill>
                <a:srgbClr val="000000"/>
              </a:solidFill>
            </a:endParaRPr>
          </a:p>
          <a:p>
            <a:r>
              <a:rPr lang="en-US" sz="2000" dirty="0" smtClean="0">
                <a:solidFill>
                  <a:srgbClr val="000000"/>
                </a:solidFill>
              </a:rPr>
              <a:t>XSLT Block</a:t>
            </a:r>
          </a:p>
          <a:p>
            <a:pPr lvl="1"/>
            <a:r>
              <a:rPr lang="en-US" sz="1600" dirty="0" smtClean="0">
                <a:solidFill>
                  <a:srgbClr val="000000"/>
                </a:solidFill>
              </a:rPr>
              <a:t>XSLT 1.0 content</a:t>
            </a:r>
          </a:p>
          <a:p>
            <a:pPr lvl="1"/>
            <a:r>
              <a:rPr lang="en-US" sz="1600" dirty="0" smtClean="0">
                <a:solidFill>
                  <a:srgbClr val="000000"/>
                </a:solidFill>
              </a:rPr>
              <a:t>Guides data organization and formatting</a:t>
            </a:r>
          </a:p>
          <a:p>
            <a:r>
              <a:rPr lang="en-US" sz="2000" dirty="0" smtClean="0">
                <a:solidFill>
                  <a:srgbClr val="000000"/>
                </a:solidFill>
              </a:rPr>
              <a:t>Signature</a:t>
            </a:r>
          </a:p>
          <a:p>
            <a:pPr lvl="1"/>
            <a:r>
              <a:rPr lang="en-US" sz="1600" dirty="0" smtClean="0">
                <a:solidFill>
                  <a:srgbClr val="000000"/>
                </a:solidFill>
              </a:rPr>
              <a:t>Optional digital signature</a:t>
            </a:r>
          </a:p>
        </p:txBody>
      </p:sp>
      <p:sp>
        <p:nvSpPr>
          <p:cNvPr id="7" name="Folded Corner 6"/>
          <p:cNvSpPr/>
          <p:nvPr/>
        </p:nvSpPr>
        <p:spPr bwMode="auto">
          <a:xfrm>
            <a:off x="5503817" y="1635035"/>
            <a:ext cx="3222172" cy="4600302"/>
          </a:xfrm>
          <a:prstGeom prst="foldedCorner">
            <a:avLst>
              <a:gd name="adj" fmla="val 3623"/>
            </a:avLst>
          </a:prstGeom>
          <a:solidFill>
            <a:srgbClr val="FFFFEF"/>
          </a:solidFill>
          <a:ln w="12700" cap="flat" cmpd="sng" algn="ctr">
            <a:solidFill>
              <a:srgbClr val="00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ts val="600"/>
              </a:spcAft>
              <a:buClr>
                <a:srgbClr val="FDAA03"/>
              </a:buClr>
              <a:buSzTx/>
              <a:buFontTx/>
              <a:buNone/>
              <a:tabLst>
                <a:tab pos="114300" algn="l"/>
                <a:tab pos="228600" algn="l"/>
                <a:tab pos="342900" algn="l"/>
                <a:tab pos="457200" algn="l"/>
                <a:tab pos="571500" algn="l"/>
                <a:tab pos="685800" algn="l"/>
              </a:tabLst>
            </a:pPr>
            <a:r>
              <a:rPr lang="en-US" sz="1200" dirty="0" err="1" smtClean="0"/>
              <a:t>oval_report_template</a:t>
            </a:r>
            <a:endParaRPr lang="en-US" sz="1200" dirty="0" smtClean="0"/>
          </a:p>
        </p:txBody>
      </p:sp>
      <p:sp>
        <p:nvSpPr>
          <p:cNvPr id="8" name="Rectangle 7"/>
          <p:cNvSpPr/>
          <p:nvPr/>
        </p:nvSpPr>
        <p:spPr bwMode="auto">
          <a:xfrm>
            <a:off x="5621386" y="2181521"/>
            <a:ext cx="2987038" cy="2233723"/>
          </a:xfrm>
          <a:prstGeom prst="rect">
            <a:avLst/>
          </a:prstGeom>
          <a:solidFill>
            <a:schemeClr val="bg1">
              <a:lumMod val="85000"/>
            </a:schemeClr>
          </a:solidFill>
          <a:ln w="12700" cap="flat" cmpd="sng" algn="ctr">
            <a:solidFill>
              <a:srgbClr val="00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ts val="0"/>
              </a:spcAft>
              <a:buClr>
                <a:srgbClr val="FDAA03"/>
              </a:buClr>
              <a:buSzTx/>
              <a:buFontTx/>
              <a:buNone/>
              <a:tabLst/>
            </a:pPr>
            <a:r>
              <a:rPr lang="en-US" sz="1200" dirty="0" err="1" smtClean="0"/>
              <a:t>oval_definitions</a:t>
            </a:r>
            <a:endParaRPr lang="en-US" sz="1200" dirty="0" smtClean="0"/>
          </a:p>
        </p:txBody>
      </p:sp>
      <p:sp>
        <p:nvSpPr>
          <p:cNvPr id="13" name="Rectangle 12"/>
          <p:cNvSpPr/>
          <p:nvPr/>
        </p:nvSpPr>
        <p:spPr bwMode="auto">
          <a:xfrm>
            <a:off x="5766339" y="2734528"/>
            <a:ext cx="2695745" cy="522476"/>
          </a:xfrm>
          <a:prstGeom prst="rect">
            <a:avLst/>
          </a:prstGeom>
          <a:solidFill>
            <a:srgbClr val="CCECFF"/>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ts val="0"/>
              </a:spcAft>
              <a:buClr>
                <a:srgbClr val="FDAA03"/>
              </a:buClr>
              <a:buSzTx/>
              <a:buFontTx/>
              <a:buNone/>
              <a:tabLst/>
            </a:pPr>
            <a:r>
              <a:rPr kumimoji="0" lang="en-US" sz="1200" b="1" i="0" u="none" strike="noStrike" cap="none" normalizeH="0" baseline="0" dirty="0" smtClean="0">
                <a:ln>
                  <a:noFill/>
                </a:ln>
                <a:solidFill>
                  <a:schemeClr val="tx1"/>
                </a:solidFill>
                <a:effectLst/>
                <a:latin typeface="Arial" charset="0"/>
              </a:rPr>
              <a:t>objects</a:t>
            </a:r>
          </a:p>
        </p:txBody>
      </p:sp>
      <p:sp>
        <p:nvSpPr>
          <p:cNvPr id="14" name="Rectangle 13"/>
          <p:cNvSpPr/>
          <p:nvPr/>
        </p:nvSpPr>
        <p:spPr bwMode="auto">
          <a:xfrm>
            <a:off x="5954775" y="2978365"/>
            <a:ext cx="2312463" cy="228600"/>
          </a:xfrm>
          <a:prstGeom prst="rect">
            <a:avLst/>
          </a:prstGeom>
          <a:solidFill>
            <a:schemeClr val="tx2">
              <a:lumMod val="40000"/>
              <a:lumOff val="60000"/>
            </a:schemeClr>
          </a:solidFill>
          <a:ln w="12700"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r>
              <a:rPr lang="en-US" dirty="0" smtClean="0"/>
              <a:t>O</a:t>
            </a:r>
            <a:r>
              <a:rPr kumimoji="0" lang="en-US" sz="1800" b="1" i="0" u="none" strike="noStrike" cap="none" normalizeH="0" baseline="0" dirty="0" smtClean="0">
                <a:ln>
                  <a:noFill/>
                </a:ln>
                <a:solidFill>
                  <a:schemeClr val="tx1"/>
                </a:solidFill>
                <a:effectLst/>
                <a:latin typeface="Arial" charset="0"/>
              </a:rPr>
              <a:t>bject…</a:t>
            </a:r>
          </a:p>
        </p:txBody>
      </p:sp>
      <p:sp>
        <p:nvSpPr>
          <p:cNvPr id="15" name="Rectangle 14"/>
          <p:cNvSpPr/>
          <p:nvPr/>
        </p:nvSpPr>
        <p:spPr bwMode="auto">
          <a:xfrm>
            <a:off x="5766339" y="3307111"/>
            <a:ext cx="2695745" cy="507241"/>
          </a:xfrm>
          <a:prstGeom prst="rect">
            <a:avLst/>
          </a:prstGeom>
          <a:solidFill>
            <a:schemeClr val="accent5">
              <a:lumMod val="90000"/>
            </a:schemeClr>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ts val="0"/>
              </a:spcAft>
              <a:buClr>
                <a:srgbClr val="FDAA03"/>
              </a:buClr>
              <a:buSzTx/>
              <a:buFontTx/>
              <a:buNone/>
              <a:tabLst/>
            </a:pPr>
            <a:r>
              <a:rPr kumimoji="0" lang="en-US" sz="1200" b="1" i="0" u="none" strike="noStrike" cap="none" normalizeH="0" baseline="0" dirty="0" smtClean="0">
                <a:ln>
                  <a:noFill/>
                </a:ln>
                <a:solidFill>
                  <a:schemeClr val="tx1"/>
                </a:solidFill>
                <a:effectLst/>
                <a:latin typeface="Arial" charset="0"/>
              </a:rPr>
              <a:t>states</a:t>
            </a:r>
          </a:p>
        </p:txBody>
      </p:sp>
      <p:sp>
        <p:nvSpPr>
          <p:cNvPr id="16" name="Rectangle 15"/>
          <p:cNvSpPr/>
          <p:nvPr/>
        </p:nvSpPr>
        <p:spPr bwMode="auto">
          <a:xfrm>
            <a:off x="5955737" y="3542239"/>
            <a:ext cx="2302243" cy="228600"/>
          </a:xfrm>
          <a:prstGeom prst="rect">
            <a:avLst/>
          </a:prstGeom>
          <a:solidFill>
            <a:schemeClr val="accent1">
              <a:lumMod val="75000"/>
            </a:schemeClr>
          </a:solidFill>
          <a:ln w="12700"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r>
              <a:rPr kumimoji="0" lang="en-US" sz="1800" b="1" i="0" u="none" strike="noStrike" cap="none" normalizeH="0" baseline="0" dirty="0" smtClean="0">
                <a:ln>
                  <a:noFill/>
                </a:ln>
                <a:solidFill>
                  <a:schemeClr val="tx1"/>
                </a:solidFill>
                <a:effectLst/>
                <a:latin typeface="Arial" charset="0"/>
              </a:rPr>
              <a:t>State…</a:t>
            </a:r>
          </a:p>
        </p:txBody>
      </p:sp>
      <p:sp>
        <p:nvSpPr>
          <p:cNvPr id="17" name="Rectangle 16"/>
          <p:cNvSpPr/>
          <p:nvPr/>
        </p:nvSpPr>
        <p:spPr bwMode="auto">
          <a:xfrm>
            <a:off x="5766339" y="3862276"/>
            <a:ext cx="2695745" cy="509425"/>
          </a:xfrm>
          <a:prstGeom prst="rect">
            <a:avLst/>
          </a:prstGeom>
          <a:solidFill>
            <a:srgbClr val="FFFFCC"/>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ts val="0"/>
              </a:spcAft>
              <a:buClr>
                <a:srgbClr val="FDAA03"/>
              </a:buClr>
              <a:buSzTx/>
              <a:buFontTx/>
              <a:buNone/>
              <a:tabLst/>
            </a:pPr>
            <a:r>
              <a:rPr lang="en-US" sz="1200" dirty="0" smtClean="0"/>
              <a:t>variables</a:t>
            </a:r>
          </a:p>
          <a:p>
            <a:pPr marL="0" marR="0" indent="0" algn="l" defTabSz="914400" rtl="0" eaLnBrk="0" fontAlgn="base" latinLnBrk="0" hangingPunct="0">
              <a:lnSpc>
                <a:spcPct val="100000"/>
              </a:lnSpc>
              <a:spcBef>
                <a:spcPct val="0"/>
              </a:spcBef>
              <a:spcAft>
                <a:spcPts val="0"/>
              </a:spcAft>
              <a:buClr>
                <a:srgbClr val="FDAA03"/>
              </a:buClr>
              <a:buSzTx/>
              <a:buFontTx/>
              <a:buNone/>
              <a:tabLst/>
            </a:pPr>
            <a:endParaRPr kumimoji="0" lang="en-US" sz="1200" b="1" i="0" u="none" strike="noStrike" cap="none" normalizeH="0" baseline="0" dirty="0" smtClean="0">
              <a:ln>
                <a:noFill/>
              </a:ln>
              <a:solidFill>
                <a:schemeClr val="tx1"/>
              </a:solidFill>
              <a:effectLst/>
              <a:latin typeface="Arial" charset="0"/>
            </a:endParaRPr>
          </a:p>
          <a:p>
            <a:pPr marL="0" marR="0" indent="0" algn="l" defTabSz="914400" rtl="0" eaLnBrk="0" fontAlgn="base" latinLnBrk="0" hangingPunct="0">
              <a:lnSpc>
                <a:spcPct val="100000"/>
              </a:lnSpc>
              <a:spcBef>
                <a:spcPct val="0"/>
              </a:spcBef>
              <a:spcAft>
                <a:spcPts val="0"/>
              </a:spcAft>
              <a:buClr>
                <a:srgbClr val="FDAA03"/>
              </a:buClr>
              <a:buSzTx/>
              <a:buFontTx/>
              <a:buNone/>
              <a:tabLst/>
            </a:pPr>
            <a:endParaRPr lang="en-US" sz="1200" dirty="0" smtClean="0"/>
          </a:p>
          <a:p>
            <a:pPr marL="0" marR="0" indent="0" algn="l" defTabSz="914400" rtl="0" eaLnBrk="0" fontAlgn="base" latinLnBrk="0" hangingPunct="0">
              <a:lnSpc>
                <a:spcPct val="100000"/>
              </a:lnSpc>
              <a:spcBef>
                <a:spcPct val="0"/>
              </a:spcBef>
              <a:spcAft>
                <a:spcPts val="0"/>
              </a:spcAft>
              <a:buClr>
                <a:srgbClr val="FDAA03"/>
              </a:buClr>
              <a:buSzTx/>
              <a:buFontTx/>
              <a:buNone/>
              <a:tabLst/>
            </a:pPr>
            <a:endParaRPr kumimoji="0" lang="en-US" sz="1200" b="1" i="0" u="none" strike="noStrike" cap="none" normalizeH="0" baseline="0" dirty="0" smtClean="0">
              <a:ln>
                <a:noFill/>
              </a:ln>
              <a:solidFill>
                <a:schemeClr val="tx1"/>
              </a:solidFill>
              <a:effectLst/>
              <a:latin typeface="Arial" charset="0"/>
            </a:endParaRPr>
          </a:p>
        </p:txBody>
      </p:sp>
      <p:sp>
        <p:nvSpPr>
          <p:cNvPr id="18" name="Rectangle 17"/>
          <p:cNvSpPr/>
          <p:nvPr/>
        </p:nvSpPr>
        <p:spPr bwMode="auto">
          <a:xfrm>
            <a:off x="5954775" y="4097404"/>
            <a:ext cx="2312463" cy="228600"/>
          </a:xfrm>
          <a:prstGeom prst="rect">
            <a:avLst/>
          </a:prstGeom>
          <a:solidFill>
            <a:srgbClr val="FFFF00"/>
          </a:solidFill>
          <a:ln w="12700"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r>
              <a:rPr kumimoji="0" lang="en-US" sz="1800" b="1" i="0" u="none" strike="noStrike" cap="none" normalizeH="0" baseline="0" dirty="0" smtClean="0">
                <a:ln>
                  <a:noFill/>
                </a:ln>
                <a:solidFill>
                  <a:schemeClr val="tx1"/>
                </a:solidFill>
                <a:effectLst/>
                <a:latin typeface="Arial" charset="0"/>
              </a:rPr>
              <a:t>Variable…</a:t>
            </a:r>
          </a:p>
        </p:txBody>
      </p:sp>
      <p:sp>
        <p:nvSpPr>
          <p:cNvPr id="25" name="Rectangle 24"/>
          <p:cNvSpPr/>
          <p:nvPr/>
        </p:nvSpPr>
        <p:spPr bwMode="auto">
          <a:xfrm>
            <a:off x="5756669" y="2451501"/>
            <a:ext cx="2705965" cy="228600"/>
          </a:xfrm>
          <a:prstGeom prst="rect">
            <a:avLst/>
          </a:prstGeom>
          <a:solidFill>
            <a:srgbClr val="00B050"/>
          </a:solidFill>
          <a:ln w="12700"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r>
              <a:rPr lang="en-US" dirty="0" smtClean="0"/>
              <a:t>Generator</a:t>
            </a:r>
            <a:endParaRPr kumimoji="0" lang="en-US" sz="1800" b="1" i="0" u="none" strike="noStrike" cap="none" normalizeH="0" baseline="0" dirty="0" smtClean="0">
              <a:ln>
                <a:noFill/>
              </a:ln>
              <a:solidFill>
                <a:schemeClr val="tx1"/>
              </a:solidFill>
              <a:effectLst/>
              <a:latin typeface="Arial" charset="0"/>
            </a:endParaRPr>
          </a:p>
        </p:txBody>
      </p:sp>
      <p:sp>
        <p:nvSpPr>
          <p:cNvPr id="26" name="Rectangle 25"/>
          <p:cNvSpPr/>
          <p:nvPr/>
        </p:nvSpPr>
        <p:spPr bwMode="auto">
          <a:xfrm>
            <a:off x="5621384" y="1907212"/>
            <a:ext cx="2987039" cy="228600"/>
          </a:xfrm>
          <a:prstGeom prst="rect">
            <a:avLst/>
          </a:prstGeom>
          <a:solidFill>
            <a:srgbClr val="00B050"/>
          </a:solidFill>
          <a:ln w="12700"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r>
              <a:rPr lang="en-US" dirty="0" smtClean="0"/>
              <a:t>Generator</a:t>
            </a:r>
            <a:endParaRPr kumimoji="0" lang="en-US" sz="1800" b="1" i="0" u="none" strike="noStrike" cap="none" normalizeH="0" baseline="0" dirty="0" smtClean="0">
              <a:ln>
                <a:noFill/>
              </a:ln>
              <a:solidFill>
                <a:schemeClr val="tx1"/>
              </a:solidFill>
              <a:effectLst/>
              <a:latin typeface="Arial" charset="0"/>
            </a:endParaRPr>
          </a:p>
        </p:txBody>
      </p:sp>
      <p:sp>
        <p:nvSpPr>
          <p:cNvPr id="27" name="Rectangle 26"/>
          <p:cNvSpPr/>
          <p:nvPr/>
        </p:nvSpPr>
        <p:spPr bwMode="auto">
          <a:xfrm>
            <a:off x="5617029" y="4458786"/>
            <a:ext cx="2987039" cy="1428205"/>
          </a:xfrm>
          <a:prstGeom prst="rect">
            <a:avLst/>
          </a:prstGeom>
          <a:solidFill>
            <a:srgbClr val="B889DB"/>
          </a:solidFill>
          <a:ln w="12700"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r>
              <a:rPr lang="en-US" dirty="0" smtClean="0"/>
              <a:t>XSLT</a:t>
            </a:r>
            <a:endParaRPr kumimoji="0" lang="en-US" sz="1800" b="1" i="0" u="none" strike="noStrike" cap="none" normalizeH="0" baseline="0" dirty="0" smtClean="0">
              <a:ln>
                <a:noFill/>
              </a:ln>
              <a:solidFill>
                <a:schemeClr val="tx1"/>
              </a:solidFill>
              <a:effectLst/>
              <a:latin typeface="Arial" charset="0"/>
            </a:endParaRPr>
          </a:p>
        </p:txBody>
      </p:sp>
      <p:sp>
        <p:nvSpPr>
          <p:cNvPr id="28" name="Rectangle 27"/>
          <p:cNvSpPr/>
          <p:nvPr/>
        </p:nvSpPr>
        <p:spPr bwMode="auto">
          <a:xfrm>
            <a:off x="5608322" y="5934924"/>
            <a:ext cx="2987039" cy="228600"/>
          </a:xfrm>
          <a:prstGeom prst="rect">
            <a:avLst/>
          </a:prstGeom>
          <a:solidFill>
            <a:srgbClr val="FF0000"/>
          </a:solidFill>
          <a:ln w="12700"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r>
              <a:rPr lang="en-US" dirty="0" smtClean="0"/>
              <a:t>Signature</a:t>
            </a:r>
            <a:endParaRPr kumimoji="0" lang="en-US" sz="1800" b="1" i="0" u="none" strike="noStrike" cap="none" normalizeH="0" baseline="0" dirty="0" smtClean="0">
              <a:ln>
                <a:noFill/>
              </a:ln>
              <a:solidFill>
                <a:schemeClr val="tx1"/>
              </a:solidFill>
              <a:effectLst/>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5">
                                            <p:txEl>
                                              <p:pRg st="5" end="5"/>
                                            </p:txEl>
                                          </p:spTgt>
                                        </p:tgtEl>
                                        <p:attrNameLst>
                                          <p:attrName>style.visibility</p:attrName>
                                        </p:attrNameLst>
                                      </p:cBhvr>
                                      <p:to>
                                        <p:strVal val="visible"/>
                                      </p:to>
                                    </p:set>
                                    <p:animEffect transition="in" filter="strips(downLeft)">
                                      <p:cBhvr>
                                        <p:cTn id="7" dur="500"/>
                                        <p:tgtEl>
                                          <p:spTgt spid="5">
                                            <p:txEl>
                                              <p:pRg st="5" end="5"/>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20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8" presetClass="entr" presetSubtype="12" fill="hold" nodeType="clickEffect">
                                  <p:stCondLst>
                                    <p:cond delay="0"/>
                                  </p:stCondLst>
                                  <p:childTnLst>
                                    <p:set>
                                      <p:cBhvr>
                                        <p:cTn id="14" dur="1" fill="hold">
                                          <p:stCondLst>
                                            <p:cond delay="0"/>
                                          </p:stCondLst>
                                        </p:cTn>
                                        <p:tgtEl>
                                          <p:spTgt spid="5">
                                            <p:txEl>
                                              <p:pRg st="6" end="6"/>
                                            </p:txEl>
                                          </p:spTgt>
                                        </p:tgtEl>
                                        <p:attrNameLst>
                                          <p:attrName>style.visibility</p:attrName>
                                        </p:attrNameLst>
                                      </p:cBhvr>
                                      <p:to>
                                        <p:strVal val="visible"/>
                                      </p:to>
                                    </p:set>
                                    <p:animEffect transition="in" filter="strips(downLeft)">
                                      <p:cBhvr>
                                        <p:cTn id="15" dur="500"/>
                                        <p:tgtEl>
                                          <p:spTgt spid="5">
                                            <p:txEl>
                                              <p:pRg st="6" end="6"/>
                                            </p:txEl>
                                          </p:spTgt>
                                        </p:tgtEl>
                                      </p:cBhvr>
                                    </p:animEffect>
                                  </p:childTnLst>
                                </p:cTn>
                              </p:par>
                              <p:par>
                                <p:cTn id="16" presetID="18" presetClass="entr" presetSubtype="12" fill="hold" nodeType="withEffect">
                                  <p:stCondLst>
                                    <p:cond delay="0"/>
                                  </p:stCondLst>
                                  <p:childTnLst>
                                    <p:set>
                                      <p:cBhvr>
                                        <p:cTn id="17" dur="1" fill="hold">
                                          <p:stCondLst>
                                            <p:cond delay="0"/>
                                          </p:stCondLst>
                                        </p:cTn>
                                        <p:tgtEl>
                                          <p:spTgt spid="5">
                                            <p:txEl>
                                              <p:pRg st="7" end="7"/>
                                            </p:txEl>
                                          </p:spTgt>
                                        </p:tgtEl>
                                        <p:attrNameLst>
                                          <p:attrName>style.visibility</p:attrName>
                                        </p:attrNameLst>
                                      </p:cBhvr>
                                      <p:to>
                                        <p:strVal val="visible"/>
                                      </p:to>
                                    </p:set>
                                    <p:animEffect transition="in" filter="strips(downLeft)">
                                      <p:cBhvr>
                                        <p:cTn id="18" dur="500"/>
                                        <p:tgtEl>
                                          <p:spTgt spid="5">
                                            <p:txEl>
                                              <p:pRg st="7" end="7"/>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1000"/>
                                        <p:tgtEl>
                                          <p:spTgt spid="1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1000"/>
                                        <p:tgtEl>
                                          <p:spTgt spid="14"/>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1000"/>
                                        <p:tgtEl>
                                          <p:spTgt spid="1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1000"/>
                                        <p:tgtEl>
                                          <p:spTgt spid="16"/>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fade">
                                      <p:cBhvr>
                                        <p:cTn id="33" dur="1000"/>
                                        <p:tgtEl>
                                          <p:spTgt spid="17"/>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1000"/>
                                        <p:tgtEl>
                                          <p:spTgt spid="18"/>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1000"/>
                                        <p:tgtEl>
                                          <p:spTgt spid="25"/>
                                        </p:tgtEl>
                                      </p:cBhvr>
                                    </p:animEffect>
                                  </p:childTnLst>
                                </p:cTn>
                              </p:par>
                            </p:childTnLst>
                          </p:cTn>
                        </p:par>
                      </p:childTnLst>
                    </p:cTn>
                  </p:par>
                  <p:par>
                    <p:cTn id="40" fill="hold">
                      <p:stCondLst>
                        <p:cond delay="indefinite"/>
                      </p:stCondLst>
                      <p:childTnLst>
                        <p:par>
                          <p:cTn id="41" fill="hold">
                            <p:stCondLst>
                              <p:cond delay="0"/>
                            </p:stCondLst>
                            <p:childTnLst>
                              <p:par>
                                <p:cTn id="42" presetID="18" presetClass="entr" presetSubtype="12" fill="hold" nodeType="clickEffect">
                                  <p:stCondLst>
                                    <p:cond delay="0"/>
                                  </p:stCondLst>
                                  <p:childTnLst>
                                    <p:set>
                                      <p:cBhvr>
                                        <p:cTn id="43" dur="1" fill="hold">
                                          <p:stCondLst>
                                            <p:cond delay="0"/>
                                          </p:stCondLst>
                                        </p:cTn>
                                        <p:tgtEl>
                                          <p:spTgt spid="5">
                                            <p:txEl>
                                              <p:pRg st="10" end="10"/>
                                            </p:txEl>
                                          </p:spTgt>
                                        </p:tgtEl>
                                        <p:attrNameLst>
                                          <p:attrName>style.visibility</p:attrName>
                                        </p:attrNameLst>
                                      </p:cBhvr>
                                      <p:to>
                                        <p:strVal val="visible"/>
                                      </p:to>
                                    </p:set>
                                    <p:animEffect transition="in" filter="strips(downLeft)">
                                      <p:cBhvr>
                                        <p:cTn id="44" dur="500"/>
                                        <p:tgtEl>
                                          <p:spTgt spid="5">
                                            <p:txEl>
                                              <p:pRg st="10" end="10"/>
                                            </p:txEl>
                                          </p:spTgt>
                                        </p:tgtEl>
                                      </p:cBhvr>
                                    </p:animEffect>
                                  </p:childTnLst>
                                </p:cTn>
                              </p:par>
                              <p:par>
                                <p:cTn id="45" presetID="18" presetClass="entr" presetSubtype="12" fill="hold" nodeType="withEffect">
                                  <p:stCondLst>
                                    <p:cond delay="0"/>
                                  </p:stCondLst>
                                  <p:childTnLst>
                                    <p:set>
                                      <p:cBhvr>
                                        <p:cTn id="46" dur="1" fill="hold">
                                          <p:stCondLst>
                                            <p:cond delay="0"/>
                                          </p:stCondLst>
                                        </p:cTn>
                                        <p:tgtEl>
                                          <p:spTgt spid="5">
                                            <p:txEl>
                                              <p:pRg st="11" end="11"/>
                                            </p:txEl>
                                          </p:spTgt>
                                        </p:tgtEl>
                                        <p:attrNameLst>
                                          <p:attrName>style.visibility</p:attrName>
                                        </p:attrNameLst>
                                      </p:cBhvr>
                                      <p:to>
                                        <p:strVal val="visible"/>
                                      </p:to>
                                    </p:set>
                                    <p:animEffect transition="in" filter="strips(downLeft)">
                                      <p:cBhvr>
                                        <p:cTn id="47" dur="500"/>
                                        <p:tgtEl>
                                          <p:spTgt spid="5">
                                            <p:txEl>
                                              <p:pRg st="11" end="11"/>
                                            </p:txEl>
                                          </p:spTgt>
                                        </p:tgtEl>
                                      </p:cBhvr>
                                    </p:animEffect>
                                  </p:childTnLst>
                                </p:cTn>
                              </p:par>
                              <p:par>
                                <p:cTn id="48" presetID="18" presetClass="entr" presetSubtype="12" fill="hold" nodeType="withEffect">
                                  <p:stCondLst>
                                    <p:cond delay="0"/>
                                  </p:stCondLst>
                                  <p:childTnLst>
                                    <p:set>
                                      <p:cBhvr>
                                        <p:cTn id="49" dur="1" fill="hold">
                                          <p:stCondLst>
                                            <p:cond delay="0"/>
                                          </p:stCondLst>
                                        </p:cTn>
                                        <p:tgtEl>
                                          <p:spTgt spid="5">
                                            <p:txEl>
                                              <p:pRg st="12" end="12"/>
                                            </p:txEl>
                                          </p:spTgt>
                                        </p:tgtEl>
                                        <p:attrNameLst>
                                          <p:attrName>style.visibility</p:attrName>
                                        </p:attrNameLst>
                                      </p:cBhvr>
                                      <p:to>
                                        <p:strVal val="visible"/>
                                      </p:to>
                                    </p:set>
                                    <p:animEffect transition="in" filter="strips(downLeft)">
                                      <p:cBhvr>
                                        <p:cTn id="50" dur="500"/>
                                        <p:tgtEl>
                                          <p:spTgt spid="5">
                                            <p:txEl>
                                              <p:pRg st="12" end="12"/>
                                            </p:txEl>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fade">
                                      <p:cBhvr>
                                        <p:cTn id="53" dur="1000"/>
                                        <p:tgtEl>
                                          <p:spTgt spid="27"/>
                                        </p:tgtEl>
                                      </p:cBhvr>
                                    </p:animEffect>
                                  </p:childTnLst>
                                </p:cTn>
                              </p:par>
                            </p:childTnLst>
                          </p:cTn>
                        </p:par>
                      </p:childTnLst>
                    </p:cTn>
                  </p:par>
                  <p:par>
                    <p:cTn id="54" fill="hold">
                      <p:stCondLst>
                        <p:cond delay="indefinite"/>
                      </p:stCondLst>
                      <p:childTnLst>
                        <p:par>
                          <p:cTn id="55" fill="hold">
                            <p:stCondLst>
                              <p:cond delay="0"/>
                            </p:stCondLst>
                            <p:childTnLst>
                              <p:par>
                                <p:cTn id="56" presetID="18" presetClass="entr" presetSubtype="12" fill="hold" nodeType="clickEffect">
                                  <p:stCondLst>
                                    <p:cond delay="0"/>
                                  </p:stCondLst>
                                  <p:childTnLst>
                                    <p:set>
                                      <p:cBhvr>
                                        <p:cTn id="57" dur="1" fill="hold">
                                          <p:stCondLst>
                                            <p:cond delay="0"/>
                                          </p:stCondLst>
                                        </p:cTn>
                                        <p:tgtEl>
                                          <p:spTgt spid="5">
                                            <p:txEl>
                                              <p:pRg st="13" end="13"/>
                                            </p:txEl>
                                          </p:spTgt>
                                        </p:tgtEl>
                                        <p:attrNameLst>
                                          <p:attrName>style.visibility</p:attrName>
                                        </p:attrNameLst>
                                      </p:cBhvr>
                                      <p:to>
                                        <p:strVal val="visible"/>
                                      </p:to>
                                    </p:set>
                                    <p:animEffect transition="in" filter="strips(downLeft)">
                                      <p:cBhvr>
                                        <p:cTn id="58" dur="500"/>
                                        <p:tgtEl>
                                          <p:spTgt spid="5">
                                            <p:txEl>
                                              <p:pRg st="13" end="13"/>
                                            </p:txEl>
                                          </p:spTgt>
                                        </p:tgtEl>
                                      </p:cBhvr>
                                    </p:animEffect>
                                  </p:childTnLst>
                                </p:cTn>
                              </p:par>
                              <p:par>
                                <p:cTn id="59" presetID="18" presetClass="entr" presetSubtype="12" fill="hold" nodeType="withEffect">
                                  <p:stCondLst>
                                    <p:cond delay="0"/>
                                  </p:stCondLst>
                                  <p:childTnLst>
                                    <p:set>
                                      <p:cBhvr>
                                        <p:cTn id="60" dur="1" fill="hold">
                                          <p:stCondLst>
                                            <p:cond delay="0"/>
                                          </p:stCondLst>
                                        </p:cTn>
                                        <p:tgtEl>
                                          <p:spTgt spid="5">
                                            <p:txEl>
                                              <p:pRg st="14" end="14"/>
                                            </p:txEl>
                                          </p:spTgt>
                                        </p:tgtEl>
                                        <p:attrNameLst>
                                          <p:attrName>style.visibility</p:attrName>
                                        </p:attrNameLst>
                                      </p:cBhvr>
                                      <p:to>
                                        <p:strVal val="visible"/>
                                      </p:to>
                                    </p:set>
                                    <p:animEffect transition="in" filter="strips(downLeft)">
                                      <p:cBhvr>
                                        <p:cTn id="61" dur="500"/>
                                        <p:tgtEl>
                                          <p:spTgt spid="5">
                                            <p:txEl>
                                              <p:pRg st="14" end="14"/>
                                            </p:txEl>
                                          </p:spTgt>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fade">
                                      <p:cBhvr>
                                        <p:cTn id="64"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3" grpId="0" animBg="1"/>
      <p:bldP spid="14" grpId="0" animBg="1"/>
      <p:bldP spid="15" grpId="0" animBg="1"/>
      <p:bldP spid="16" grpId="0" animBg="1"/>
      <p:bldP spid="17" grpId="0" animBg="1"/>
      <p:bldP spid="18" grpId="0" animBg="1"/>
      <p:bldP spid="25" grpId="0" animBg="1"/>
      <p:bldP spid="27" grpId="0" animBg="1"/>
      <p:bldP spid="28"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274638"/>
            <a:ext cx="7467600" cy="944562"/>
          </a:xfrm>
        </p:spPr>
        <p:txBody>
          <a:bodyPr/>
          <a:lstStyle/>
          <a:p>
            <a:r>
              <a:rPr lang="en-US" dirty="0" smtClean="0"/>
              <a:t>OVAL Report Template Processing</a:t>
            </a:r>
            <a:endParaRPr lang="en-US" dirty="0"/>
          </a:p>
        </p:txBody>
      </p:sp>
      <p:sp>
        <p:nvSpPr>
          <p:cNvPr id="3" name="Content Placeholder 2"/>
          <p:cNvSpPr>
            <a:spLocks noGrp="1"/>
          </p:cNvSpPr>
          <p:nvPr>
            <p:ph idx="1"/>
          </p:nvPr>
        </p:nvSpPr>
        <p:spPr>
          <a:xfrm>
            <a:off x="457200" y="3352800"/>
            <a:ext cx="8229600" cy="2676620"/>
          </a:xfrm>
        </p:spPr>
        <p:txBody>
          <a:bodyPr/>
          <a:lstStyle/>
          <a:p>
            <a:r>
              <a:rPr lang="en-US" sz="1800" dirty="0" smtClean="0"/>
              <a:t>Start with an OVAL Report Template</a:t>
            </a:r>
          </a:p>
          <a:p>
            <a:pPr lvl="1"/>
            <a:r>
              <a:rPr lang="en-US" sz="1600" dirty="0" smtClean="0"/>
              <a:t>Contains OVAL Structures and XSLT</a:t>
            </a:r>
          </a:p>
          <a:p>
            <a:r>
              <a:rPr lang="en-US" sz="1800" dirty="0" smtClean="0"/>
              <a:t>OVAL structures are sent to the OVAL Engine</a:t>
            </a:r>
          </a:p>
          <a:p>
            <a:pPr lvl="1"/>
            <a:r>
              <a:rPr lang="en-US" sz="1600" dirty="0" smtClean="0"/>
              <a:t>Objects are collected</a:t>
            </a:r>
          </a:p>
          <a:p>
            <a:pPr lvl="1"/>
            <a:r>
              <a:rPr lang="en-US" sz="1600" dirty="0" smtClean="0"/>
              <a:t>An OVAL System Characteristics (SC) file is produced</a:t>
            </a:r>
          </a:p>
          <a:p>
            <a:r>
              <a:rPr lang="en-US" sz="1800" dirty="0" smtClean="0"/>
              <a:t>SC file and XSLT portion of the Report Template are passed to a basic XSLT processor</a:t>
            </a:r>
          </a:p>
          <a:p>
            <a:r>
              <a:rPr lang="en-US" sz="1800" dirty="0" smtClean="0"/>
              <a:t>The XSLT processor produces the output report as defined by the XSLT</a:t>
            </a:r>
          </a:p>
          <a:p>
            <a:endParaRPr lang="en-US" dirty="0" smtClean="0"/>
          </a:p>
          <a:p>
            <a:endParaRPr lang="en-US" dirty="0"/>
          </a:p>
        </p:txBody>
      </p:sp>
      <p:sp>
        <p:nvSpPr>
          <p:cNvPr id="3116" name="Rectangle 4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126" name="AutoShape 54"/>
          <p:cNvSpPr>
            <a:spLocks noChangeArrowheads="1"/>
          </p:cNvSpPr>
          <p:nvPr/>
        </p:nvSpPr>
        <p:spPr bwMode="auto">
          <a:xfrm>
            <a:off x="1095924" y="1597272"/>
            <a:ext cx="1419225" cy="1657350"/>
          </a:xfrm>
          <a:prstGeom prst="foldedCorner">
            <a:avLst>
              <a:gd name="adj" fmla="val 12500"/>
            </a:avLst>
          </a:prstGeom>
          <a:solidFill>
            <a:schemeClr val="bg2">
              <a:lumMod val="20000"/>
              <a:lumOff val="80000"/>
            </a:schemeClr>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i="0" u="none" strike="noStrike" cap="none" normalizeH="0" baseline="0" dirty="0" smtClean="0">
                <a:ln>
                  <a:noFill/>
                </a:ln>
                <a:solidFill>
                  <a:schemeClr val="tx1"/>
                </a:solidFill>
                <a:effectLst/>
                <a:latin typeface="Arial" pitchFamily="34" charset="0"/>
              </a:rPr>
              <a:t>OVAL Report Template</a:t>
            </a:r>
            <a:endParaRPr kumimoji="0" lang="en-US" sz="1800" i="0" u="none" strike="noStrike" cap="none" normalizeH="0" baseline="0" dirty="0" smtClean="0">
              <a:ln>
                <a:noFill/>
              </a:ln>
              <a:solidFill>
                <a:schemeClr val="tx1"/>
              </a:solidFill>
              <a:effectLst/>
              <a:latin typeface="Arial" pitchFamily="34" charset="0"/>
            </a:endParaRPr>
          </a:p>
        </p:txBody>
      </p:sp>
      <p:sp>
        <p:nvSpPr>
          <p:cNvPr id="3127" name="AutoShape 55"/>
          <p:cNvSpPr>
            <a:spLocks noChangeArrowheads="1"/>
          </p:cNvSpPr>
          <p:nvPr/>
        </p:nvSpPr>
        <p:spPr bwMode="auto">
          <a:xfrm>
            <a:off x="1286424" y="2081460"/>
            <a:ext cx="1066800" cy="458787"/>
          </a:xfrm>
          <a:prstGeom prst="roundRect">
            <a:avLst>
              <a:gd name="adj" fmla="val 16667"/>
            </a:avLst>
          </a:prstGeom>
          <a:solidFill>
            <a:srgbClr val="DAEEF3"/>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i="0" u="none" strike="noStrike" cap="none" normalizeH="0" baseline="0" dirty="0" smtClean="0">
                <a:ln>
                  <a:noFill/>
                </a:ln>
                <a:solidFill>
                  <a:schemeClr val="tx1"/>
                </a:solidFill>
                <a:effectLst/>
                <a:latin typeface="Arial" pitchFamily="34" charset="0"/>
              </a:rPr>
              <a:t>OVAL Structures</a:t>
            </a:r>
            <a:endParaRPr kumimoji="0" lang="en-US" sz="1800" i="0" u="none" strike="noStrike" cap="none" normalizeH="0" baseline="0" dirty="0" smtClean="0">
              <a:ln>
                <a:noFill/>
              </a:ln>
              <a:solidFill>
                <a:schemeClr val="tx1"/>
              </a:solidFill>
              <a:effectLst/>
              <a:latin typeface="Arial" pitchFamily="34" charset="0"/>
            </a:endParaRPr>
          </a:p>
        </p:txBody>
      </p:sp>
      <p:sp>
        <p:nvSpPr>
          <p:cNvPr id="3128" name="AutoShape 56"/>
          <p:cNvSpPr>
            <a:spLocks noChangeArrowheads="1"/>
          </p:cNvSpPr>
          <p:nvPr/>
        </p:nvSpPr>
        <p:spPr bwMode="auto">
          <a:xfrm>
            <a:off x="1286424" y="2641847"/>
            <a:ext cx="1066800" cy="457200"/>
          </a:xfrm>
          <a:prstGeom prst="roundRect">
            <a:avLst>
              <a:gd name="adj" fmla="val 16667"/>
            </a:avLst>
          </a:prstGeom>
          <a:solidFill>
            <a:srgbClr val="DAEEF3"/>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i="0" u="none" strike="noStrike" cap="none" normalizeH="0" baseline="0" dirty="0" smtClean="0">
                <a:ln>
                  <a:noFill/>
                </a:ln>
                <a:solidFill>
                  <a:schemeClr val="tx1"/>
                </a:solidFill>
                <a:effectLst/>
                <a:latin typeface="Arial" pitchFamily="34" charset="0"/>
              </a:rPr>
              <a:t>XSLT</a:t>
            </a:r>
            <a:endParaRPr kumimoji="0" lang="en-US" sz="1800" i="0" u="none" strike="noStrike" cap="none" normalizeH="0" baseline="0" dirty="0" smtClean="0">
              <a:ln>
                <a:noFill/>
              </a:ln>
              <a:solidFill>
                <a:schemeClr val="tx1"/>
              </a:solidFill>
              <a:effectLst/>
              <a:latin typeface="Arial" pitchFamily="34" charset="0"/>
            </a:endParaRPr>
          </a:p>
        </p:txBody>
      </p:sp>
      <p:sp>
        <p:nvSpPr>
          <p:cNvPr id="3129" name="Oval 57"/>
          <p:cNvSpPr>
            <a:spLocks noChangeArrowheads="1"/>
          </p:cNvSpPr>
          <p:nvPr/>
        </p:nvSpPr>
        <p:spPr bwMode="auto">
          <a:xfrm>
            <a:off x="3098919" y="1524000"/>
            <a:ext cx="3124200" cy="157981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30" name="Oval 58"/>
          <p:cNvSpPr>
            <a:spLocks noChangeArrowheads="1"/>
          </p:cNvSpPr>
          <p:nvPr/>
        </p:nvSpPr>
        <p:spPr bwMode="auto">
          <a:xfrm>
            <a:off x="3378926" y="2054472"/>
            <a:ext cx="1136043" cy="514350"/>
          </a:xfrm>
          <a:prstGeom prst="ellipse">
            <a:avLst/>
          </a:prstGeom>
          <a:solidFill>
            <a:srgbClr val="DAEEF3"/>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000" i="0" u="none" strike="noStrike" cap="none" normalizeH="0" baseline="0" dirty="0" smtClean="0">
                <a:ln>
                  <a:noFill/>
                </a:ln>
                <a:solidFill>
                  <a:schemeClr val="tx1"/>
                </a:solidFill>
                <a:effectLst/>
                <a:latin typeface="Arial" pitchFamily="34" charset="0"/>
              </a:rPr>
              <a:t>Object Evaluation</a:t>
            </a:r>
            <a:endParaRPr kumimoji="0" lang="en-US" sz="1800" i="0" u="none" strike="noStrike" cap="none" normalizeH="0" baseline="0" dirty="0" smtClean="0">
              <a:ln>
                <a:noFill/>
              </a:ln>
              <a:solidFill>
                <a:schemeClr val="tx1"/>
              </a:solidFill>
              <a:effectLst/>
              <a:latin typeface="Arial" pitchFamily="34" charset="0"/>
            </a:endParaRPr>
          </a:p>
        </p:txBody>
      </p:sp>
      <p:sp>
        <p:nvSpPr>
          <p:cNvPr id="3131" name="Oval 59"/>
          <p:cNvSpPr>
            <a:spLocks noChangeArrowheads="1"/>
          </p:cNvSpPr>
          <p:nvPr/>
        </p:nvSpPr>
        <p:spPr bwMode="auto">
          <a:xfrm>
            <a:off x="4784843" y="2187822"/>
            <a:ext cx="1171819" cy="514350"/>
          </a:xfrm>
          <a:prstGeom prst="ellipse">
            <a:avLst/>
          </a:prstGeom>
          <a:solidFill>
            <a:srgbClr val="DAEEF3"/>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000" i="0" u="none" strike="noStrike" cap="none" normalizeH="0" baseline="0" dirty="0" smtClean="0">
                <a:ln>
                  <a:noFill/>
                </a:ln>
                <a:solidFill>
                  <a:schemeClr val="tx1"/>
                </a:solidFill>
                <a:effectLst/>
                <a:latin typeface="Arial" pitchFamily="34" charset="0"/>
              </a:rPr>
              <a:t>XSLT Processor</a:t>
            </a:r>
            <a:endParaRPr kumimoji="0" lang="en-US" sz="1800" i="0" u="none" strike="noStrike" cap="none" normalizeH="0" baseline="0" dirty="0" smtClean="0">
              <a:ln>
                <a:noFill/>
              </a:ln>
              <a:solidFill>
                <a:schemeClr val="tx1"/>
              </a:solidFill>
              <a:effectLst/>
              <a:latin typeface="Arial" pitchFamily="34" charset="0"/>
            </a:endParaRPr>
          </a:p>
        </p:txBody>
      </p:sp>
      <p:cxnSp>
        <p:nvCxnSpPr>
          <p:cNvPr id="3133" name="AutoShape 61"/>
          <p:cNvCxnSpPr>
            <a:cxnSpLocks noChangeShapeType="1"/>
            <a:stCxn id="3127" idx="3"/>
            <a:endCxn id="3130" idx="2"/>
          </p:cNvCxnSpPr>
          <p:nvPr/>
        </p:nvCxnSpPr>
        <p:spPr bwMode="auto">
          <a:xfrm>
            <a:off x="2353224" y="2310854"/>
            <a:ext cx="1025702" cy="793"/>
          </a:xfrm>
          <a:prstGeom prst="straightConnector1">
            <a:avLst/>
          </a:prstGeom>
          <a:noFill/>
          <a:ln w="9525">
            <a:solidFill>
              <a:srgbClr val="000000"/>
            </a:solidFill>
            <a:round/>
            <a:headEnd/>
            <a:tailEnd type="triangle" w="med" len="med"/>
          </a:ln>
        </p:spPr>
      </p:cxnSp>
      <p:cxnSp>
        <p:nvCxnSpPr>
          <p:cNvPr id="3134" name="AutoShape 62"/>
          <p:cNvCxnSpPr>
            <a:cxnSpLocks noChangeShapeType="1"/>
            <a:stCxn id="3128" idx="3"/>
            <a:endCxn id="3131" idx="4"/>
          </p:cNvCxnSpPr>
          <p:nvPr/>
        </p:nvCxnSpPr>
        <p:spPr bwMode="auto">
          <a:xfrm flipV="1">
            <a:off x="2353224" y="2702172"/>
            <a:ext cx="3017529" cy="168275"/>
          </a:xfrm>
          <a:prstGeom prst="bentConnector2">
            <a:avLst/>
          </a:prstGeom>
          <a:noFill/>
          <a:ln w="9525">
            <a:solidFill>
              <a:srgbClr val="000000"/>
            </a:solidFill>
            <a:miter lim="800000"/>
            <a:headEnd/>
            <a:tailEnd type="triangle" w="med" len="med"/>
          </a:ln>
        </p:spPr>
      </p:cxnSp>
      <p:cxnSp>
        <p:nvCxnSpPr>
          <p:cNvPr id="3135" name="AutoShape 63"/>
          <p:cNvCxnSpPr>
            <a:cxnSpLocks noChangeShapeType="1"/>
            <a:stCxn id="3130" idx="6"/>
            <a:endCxn id="123" idx="1"/>
          </p:cNvCxnSpPr>
          <p:nvPr/>
        </p:nvCxnSpPr>
        <p:spPr bwMode="auto">
          <a:xfrm flipV="1">
            <a:off x="4514969" y="1946366"/>
            <a:ext cx="266037" cy="365281"/>
          </a:xfrm>
          <a:prstGeom prst="bentConnector3">
            <a:avLst>
              <a:gd name="adj1" fmla="val 50000"/>
            </a:avLst>
          </a:prstGeom>
          <a:noFill/>
          <a:ln w="9525">
            <a:solidFill>
              <a:srgbClr val="000000"/>
            </a:solidFill>
            <a:miter lim="800000"/>
            <a:headEnd/>
            <a:tailEnd type="triangle" w="med" len="med"/>
          </a:ln>
        </p:spPr>
      </p:cxnSp>
      <p:cxnSp>
        <p:nvCxnSpPr>
          <p:cNvPr id="3136" name="AutoShape 64"/>
          <p:cNvCxnSpPr>
            <a:cxnSpLocks noChangeShapeType="1"/>
            <a:stCxn id="3131" idx="6"/>
          </p:cNvCxnSpPr>
          <p:nvPr/>
        </p:nvCxnSpPr>
        <p:spPr bwMode="auto">
          <a:xfrm flipV="1">
            <a:off x="5956662" y="2440234"/>
            <a:ext cx="689655" cy="4763"/>
          </a:xfrm>
          <a:prstGeom prst="straightConnector1">
            <a:avLst/>
          </a:prstGeom>
          <a:noFill/>
          <a:ln w="9525">
            <a:solidFill>
              <a:srgbClr val="000000"/>
            </a:solidFill>
            <a:round/>
            <a:headEnd/>
            <a:tailEnd type="triangle" w="med" len="med"/>
          </a:ln>
        </p:spPr>
      </p:cxnSp>
      <p:sp>
        <p:nvSpPr>
          <p:cNvPr id="3137" name="Text Box 65"/>
          <p:cNvSpPr txBox="1">
            <a:spLocks noChangeArrowheads="1"/>
          </p:cNvSpPr>
          <p:nvPr/>
        </p:nvSpPr>
        <p:spPr bwMode="auto">
          <a:xfrm>
            <a:off x="4595161" y="1595322"/>
            <a:ext cx="895350" cy="2651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800" i="0" u="none" strike="noStrike" cap="none" normalizeH="0" baseline="0" dirty="0" smtClean="0">
                <a:ln>
                  <a:noFill/>
                </a:ln>
                <a:solidFill>
                  <a:schemeClr val="tx1"/>
                </a:solidFill>
                <a:effectLst/>
                <a:latin typeface="Arial" pitchFamily="34" charset="0"/>
              </a:rPr>
              <a:t>OVAL SC file</a:t>
            </a:r>
            <a:endParaRPr kumimoji="0" lang="en-US" sz="1800" i="0" u="none" strike="noStrike" cap="none" normalizeH="0" baseline="0" dirty="0" smtClean="0">
              <a:ln>
                <a:noFill/>
              </a:ln>
              <a:solidFill>
                <a:schemeClr val="tx1"/>
              </a:solidFill>
              <a:effectLst/>
              <a:latin typeface="Arial" pitchFamily="34" charset="0"/>
            </a:endParaRPr>
          </a:p>
        </p:txBody>
      </p:sp>
      <p:sp>
        <p:nvSpPr>
          <p:cNvPr id="3138" name="Text Box 66"/>
          <p:cNvSpPr txBox="1">
            <a:spLocks noChangeArrowheads="1"/>
          </p:cNvSpPr>
          <p:nvPr/>
        </p:nvSpPr>
        <p:spPr bwMode="auto">
          <a:xfrm>
            <a:off x="4803894" y="2838697"/>
            <a:ext cx="476250" cy="2651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800" i="0" u="none" strike="noStrike" cap="none" normalizeH="0" baseline="0" dirty="0" smtClean="0">
                <a:ln>
                  <a:noFill/>
                </a:ln>
                <a:solidFill>
                  <a:schemeClr val="tx1"/>
                </a:solidFill>
                <a:effectLst/>
                <a:latin typeface="Arial" pitchFamily="34" charset="0"/>
              </a:rPr>
              <a:t>XSLT</a:t>
            </a:r>
            <a:endParaRPr kumimoji="0" lang="en-US" sz="1800" i="0" u="none" strike="noStrike" cap="none" normalizeH="0" baseline="0" dirty="0" smtClean="0">
              <a:ln>
                <a:noFill/>
              </a:ln>
              <a:solidFill>
                <a:schemeClr val="tx1"/>
              </a:solidFill>
              <a:effectLst/>
              <a:latin typeface="Arial" pitchFamily="34" charset="0"/>
            </a:endParaRPr>
          </a:p>
        </p:txBody>
      </p:sp>
      <p:grpSp>
        <p:nvGrpSpPr>
          <p:cNvPr id="4" name="Group 132"/>
          <p:cNvGrpSpPr/>
          <p:nvPr/>
        </p:nvGrpSpPr>
        <p:grpSpPr>
          <a:xfrm>
            <a:off x="6646317" y="1711571"/>
            <a:ext cx="1191410" cy="1457325"/>
            <a:chOff x="6646317" y="1598360"/>
            <a:chExt cx="1191410" cy="1457325"/>
          </a:xfrm>
        </p:grpSpPr>
        <p:sp>
          <p:nvSpPr>
            <p:cNvPr id="3132" name="AutoShape 60"/>
            <p:cNvSpPr>
              <a:spLocks noChangeArrowheads="1"/>
            </p:cNvSpPr>
            <p:nvPr/>
          </p:nvSpPr>
          <p:spPr bwMode="auto">
            <a:xfrm>
              <a:off x="6646317" y="1598360"/>
              <a:ext cx="1191410" cy="1457325"/>
            </a:xfrm>
            <a:prstGeom prst="foldedCorner">
              <a:avLst>
                <a:gd name="adj" fmla="val 12500"/>
              </a:avLst>
            </a:prstGeom>
            <a:solidFill>
              <a:schemeClr val="bg2">
                <a:lumMod val="20000"/>
                <a:lumOff val="80000"/>
                <a:alpha val="99000"/>
              </a:schemeClr>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i="0" u="none" strike="noStrike" cap="none" normalizeH="0" baseline="0" dirty="0" smtClean="0">
                  <a:ln>
                    <a:noFill/>
                  </a:ln>
                  <a:solidFill>
                    <a:schemeClr val="tx1"/>
                  </a:solidFill>
                  <a:effectLst/>
                  <a:latin typeface="Arial" pitchFamily="34" charset="0"/>
                </a:rPr>
                <a:t>Output OVAL Report</a:t>
              </a:r>
              <a:endParaRPr kumimoji="0" lang="en-US" sz="1800" i="0" u="none" strike="noStrike" cap="none" normalizeH="0" baseline="0" dirty="0" smtClean="0">
                <a:ln>
                  <a:noFill/>
                </a:ln>
                <a:solidFill>
                  <a:schemeClr val="tx1"/>
                </a:solidFill>
                <a:effectLst/>
                <a:latin typeface="Arial" pitchFamily="34" charset="0"/>
              </a:endParaRPr>
            </a:p>
          </p:txBody>
        </p:sp>
        <p:cxnSp>
          <p:nvCxnSpPr>
            <p:cNvPr id="3139" name="AutoShape 67"/>
            <p:cNvCxnSpPr>
              <a:cxnSpLocks noChangeShapeType="1"/>
            </p:cNvCxnSpPr>
            <p:nvPr/>
          </p:nvCxnSpPr>
          <p:spPr bwMode="auto">
            <a:xfrm>
              <a:off x="6851497" y="2084135"/>
              <a:ext cx="514538" cy="1588"/>
            </a:xfrm>
            <a:prstGeom prst="straightConnector1">
              <a:avLst/>
            </a:prstGeom>
            <a:noFill/>
            <a:ln w="9525">
              <a:solidFill>
                <a:srgbClr val="000000"/>
              </a:solidFill>
              <a:round/>
              <a:headEnd/>
              <a:tailEnd/>
            </a:ln>
          </p:spPr>
        </p:cxnSp>
        <p:cxnSp>
          <p:nvCxnSpPr>
            <p:cNvPr id="3140" name="AutoShape 68"/>
            <p:cNvCxnSpPr>
              <a:cxnSpLocks noChangeShapeType="1"/>
            </p:cNvCxnSpPr>
            <p:nvPr/>
          </p:nvCxnSpPr>
          <p:spPr bwMode="auto">
            <a:xfrm>
              <a:off x="6984847" y="2198435"/>
              <a:ext cx="171513" cy="1588"/>
            </a:xfrm>
            <a:prstGeom prst="straightConnector1">
              <a:avLst/>
            </a:prstGeom>
            <a:noFill/>
            <a:ln w="9525">
              <a:solidFill>
                <a:srgbClr val="000000"/>
              </a:solidFill>
              <a:round/>
              <a:headEnd/>
              <a:tailEnd/>
            </a:ln>
          </p:spPr>
        </p:cxnSp>
        <p:cxnSp>
          <p:nvCxnSpPr>
            <p:cNvPr id="3141" name="AutoShape 69"/>
            <p:cNvCxnSpPr>
              <a:cxnSpLocks noChangeShapeType="1"/>
            </p:cNvCxnSpPr>
            <p:nvPr/>
          </p:nvCxnSpPr>
          <p:spPr bwMode="auto">
            <a:xfrm>
              <a:off x="7261072" y="2198435"/>
              <a:ext cx="171513" cy="2382"/>
            </a:xfrm>
            <a:prstGeom prst="straightConnector1">
              <a:avLst/>
            </a:prstGeom>
            <a:noFill/>
            <a:ln w="9525">
              <a:solidFill>
                <a:srgbClr val="000000"/>
              </a:solidFill>
              <a:round/>
              <a:headEnd/>
              <a:tailEnd/>
            </a:ln>
          </p:spPr>
        </p:cxnSp>
        <p:cxnSp>
          <p:nvCxnSpPr>
            <p:cNvPr id="3142" name="AutoShape 70"/>
            <p:cNvCxnSpPr>
              <a:cxnSpLocks noChangeShapeType="1"/>
            </p:cNvCxnSpPr>
            <p:nvPr/>
          </p:nvCxnSpPr>
          <p:spPr bwMode="auto">
            <a:xfrm>
              <a:off x="6984847" y="2236535"/>
              <a:ext cx="171513" cy="1588"/>
            </a:xfrm>
            <a:prstGeom prst="straightConnector1">
              <a:avLst/>
            </a:prstGeom>
            <a:noFill/>
            <a:ln w="9525">
              <a:solidFill>
                <a:srgbClr val="000000"/>
              </a:solidFill>
              <a:round/>
              <a:headEnd/>
              <a:tailEnd/>
            </a:ln>
          </p:spPr>
        </p:cxnSp>
        <p:cxnSp>
          <p:nvCxnSpPr>
            <p:cNvPr id="3143" name="AutoShape 71"/>
            <p:cNvCxnSpPr>
              <a:cxnSpLocks noChangeShapeType="1"/>
            </p:cNvCxnSpPr>
            <p:nvPr/>
          </p:nvCxnSpPr>
          <p:spPr bwMode="auto">
            <a:xfrm>
              <a:off x="7261072" y="2236535"/>
              <a:ext cx="171513" cy="2382"/>
            </a:xfrm>
            <a:prstGeom prst="straightConnector1">
              <a:avLst/>
            </a:prstGeom>
            <a:noFill/>
            <a:ln w="9525">
              <a:solidFill>
                <a:srgbClr val="000000"/>
              </a:solidFill>
              <a:round/>
              <a:headEnd/>
              <a:tailEnd/>
            </a:ln>
          </p:spPr>
        </p:cxnSp>
        <p:cxnSp>
          <p:nvCxnSpPr>
            <p:cNvPr id="3144" name="AutoShape 72"/>
            <p:cNvCxnSpPr>
              <a:cxnSpLocks noChangeShapeType="1"/>
            </p:cNvCxnSpPr>
            <p:nvPr/>
          </p:nvCxnSpPr>
          <p:spPr bwMode="auto">
            <a:xfrm>
              <a:off x="6984847" y="2150810"/>
              <a:ext cx="171513" cy="1588"/>
            </a:xfrm>
            <a:prstGeom prst="straightConnector1">
              <a:avLst/>
            </a:prstGeom>
            <a:noFill/>
            <a:ln w="9525">
              <a:solidFill>
                <a:srgbClr val="000000"/>
              </a:solidFill>
              <a:round/>
              <a:headEnd/>
              <a:tailEnd/>
            </a:ln>
          </p:spPr>
        </p:cxnSp>
        <p:cxnSp>
          <p:nvCxnSpPr>
            <p:cNvPr id="3145" name="AutoShape 73"/>
            <p:cNvCxnSpPr>
              <a:cxnSpLocks noChangeShapeType="1"/>
            </p:cNvCxnSpPr>
            <p:nvPr/>
          </p:nvCxnSpPr>
          <p:spPr bwMode="auto">
            <a:xfrm>
              <a:off x="7261072" y="2150810"/>
              <a:ext cx="171513" cy="2382"/>
            </a:xfrm>
            <a:prstGeom prst="straightConnector1">
              <a:avLst/>
            </a:prstGeom>
            <a:noFill/>
            <a:ln w="9525">
              <a:solidFill>
                <a:srgbClr val="000000"/>
              </a:solidFill>
              <a:round/>
              <a:headEnd/>
              <a:tailEnd/>
            </a:ln>
          </p:spPr>
        </p:cxnSp>
        <p:cxnSp>
          <p:nvCxnSpPr>
            <p:cNvPr id="3146" name="AutoShape 74"/>
            <p:cNvCxnSpPr>
              <a:cxnSpLocks noChangeShapeType="1"/>
            </p:cNvCxnSpPr>
            <p:nvPr/>
          </p:nvCxnSpPr>
          <p:spPr bwMode="auto">
            <a:xfrm>
              <a:off x="6984847" y="2277810"/>
              <a:ext cx="171513" cy="1588"/>
            </a:xfrm>
            <a:prstGeom prst="straightConnector1">
              <a:avLst/>
            </a:prstGeom>
            <a:noFill/>
            <a:ln w="9525">
              <a:solidFill>
                <a:srgbClr val="000000"/>
              </a:solidFill>
              <a:round/>
              <a:headEnd/>
              <a:tailEnd/>
            </a:ln>
          </p:spPr>
        </p:cxnSp>
        <p:cxnSp>
          <p:nvCxnSpPr>
            <p:cNvPr id="3147" name="AutoShape 75"/>
            <p:cNvCxnSpPr>
              <a:cxnSpLocks noChangeShapeType="1"/>
            </p:cNvCxnSpPr>
            <p:nvPr/>
          </p:nvCxnSpPr>
          <p:spPr bwMode="auto">
            <a:xfrm>
              <a:off x="7261072" y="2277810"/>
              <a:ext cx="171513" cy="2382"/>
            </a:xfrm>
            <a:prstGeom prst="straightConnector1">
              <a:avLst/>
            </a:prstGeom>
            <a:noFill/>
            <a:ln w="9525">
              <a:solidFill>
                <a:srgbClr val="000000"/>
              </a:solidFill>
              <a:round/>
              <a:headEnd/>
              <a:tailEnd/>
            </a:ln>
          </p:spPr>
        </p:cxnSp>
        <p:cxnSp>
          <p:nvCxnSpPr>
            <p:cNvPr id="3148" name="AutoShape 76"/>
            <p:cNvCxnSpPr>
              <a:cxnSpLocks noChangeShapeType="1"/>
            </p:cNvCxnSpPr>
            <p:nvPr/>
          </p:nvCxnSpPr>
          <p:spPr bwMode="auto">
            <a:xfrm>
              <a:off x="6861022" y="2352423"/>
              <a:ext cx="514538" cy="2381"/>
            </a:xfrm>
            <a:prstGeom prst="straightConnector1">
              <a:avLst/>
            </a:prstGeom>
            <a:noFill/>
            <a:ln w="9525">
              <a:solidFill>
                <a:srgbClr val="000000"/>
              </a:solidFill>
              <a:round/>
              <a:headEnd/>
              <a:tailEnd/>
            </a:ln>
          </p:spPr>
        </p:cxnSp>
        <p:cxnSp>
          <p:nvCxnSpPr>
            <p:cNvPr id="3149" name="AutoShape 77"/>
            <p:cNvCxnSpPr>
              <a:cxnSpLocks noChangeShapeType="1"/>
            </p:cNvCxnSpPr>
            <p:nvPr/>
          </p:nvCxnSpPr>
          <p:spPr bwMode="auto">
            <a:xfrm>
              <a:off x="6994372" y="2466723"/>
              <a:ext cx="171513" cy="2381"/>
            </a:xfrm>
            <a:prstGeom prst="straightConnector1">
              <a:avLst/>
            </a:prstGeom>
            <a:noFill/>
            <a:ln w="9525">
              <a:solidFill>
                <a:srgbClr val="000000"/>
              </a:solidFill>
              <a:round/>
              <a:headEnd/>
              <a:tailEnd/>
            </a:ln>
          </p:spPr>
        </p:cxnSp>
        <p:cxnSp>
          <p:nvCxnSpPr>
            <p:cNvPr id="3150" name="AutoShape 78"/>
            <p:cNvCxnSpPr>
              <a:cxnSpLocks noChangeShapeType="1"/>
            </p:cNvCxnSpPr>
            <p:nvPr/>
          </p:nvCxnSpPr>
          <p:spPr bwMode="auto">
            <a:xfrm>
              <a:off x="7270597" y="2468310"/>
              <a:ext cx="171513" cy="1588"/>
            </a:xfrm>
            <a:prstGeom prst="straightConnector1">
              <a:avLst/>
            </a:prstGeom>
            <a:noFill/>
            <a:ln w="9525">
              <a:solidFill>
                <a:srgbClr val="000000"/>
              </a:solidFill>
              <a:round/>
              <a:headEnd/>
              <a:tailEnd/>
            </a:ln>
          </p:spPr>
        </p:cxnSp>
        <p:cxnSp>
          <p:nvCxnSpPr>
            <p:cNvPr id="3151" name="AutoShape 79"/>
            <p:cNvCxnSpPr>
              <a:cxnSpLocks noChangeShapeType="1"/>
            </p:cNvCxnSpPr>
            <p:nvPr/>
          </p:nvCxnSpPr>
          <p:spPr bwMode="auto">
            <a:xfrm>
              <a:off x="6994372" y="2504823"/>
              <a:ext cx="171513" cy="2381"/>
            </a:xfrm>
            <a:prstGeom prst="straightConnector1">
              <a:avLst/>
            </a:prstGeom>
            <a:noFill/>
            <a:ln w="9525">
              <a:solidFill>
                <a:srgbClr val="000000"/>
              </a:solidFill>
              <a:round/>
              <a:headEnd/>
              <a:tailEnd/>
            </a:ln>
          </p:spPr>
        </p:cxnSp>
        <p:cxnSp>
          <p:nvCxnSpPr>
            <p:cNvPr id="3152" name="AutoShape 80"/>
            <p:cNvCxnSpPr>
              <a:cxnSpLocks noChangeShapeType="1"/>
            </p:cNvCxnSpPr>
            <p:nvPr/>
          </p:nvCxnSpPr>
          <p:spPr bwMode="auto">
            <a:xfrm>
              <a:off x="7270597" y="2506410"/>
              <a:ext cx="171513" cy="1588"/>
            </a:xfrm>
            <a:prstGeom prst="straightConnector1">
              <a:avLst/>
            </a:prstGeom>
            <a:noFill/>
            <a:ln w="9525">
              <a:solidFill>
                <a:srgbClr val="000000"/>
              </a:solidFill>
              <a:round/>
              <a:headEnd/>
              <a:tailEnd/>
            </a:ln>
          </p:spPr>
        </p:cxnSp>
        <p:cxnSp>
          <p:nvCxnSpPr>
            <p:cNvPr id="3153" name="AutoShape 81"/>
            <p:cNvCxnSpPr>
              <a:cxnSpLocks noChangeShapeType="1"/>
            </p:cNvCxnSpPr>
            <p:nvPr/>
          </p:nvCxnSpPr>
          <p:spPr bwMode="auto">
            <a:xfrm>
              <a:off x="6994372" y="2419098"/>
              <a:ext cx="171513" cy="2381"/>
            </a:xfrm>
            <a:prstGeom prst="straightConnector1">
              <a:avLst/>
            </a:prstGeom>
            <a:noFill/>
            <a:ln w="9525">
              <a:solidFill>
                <a:srgbClr val="000000"/>
              </a:solidFill>
              <a:round/>
              <a:headEnd/>
              <a:tailEnd/>
            </a:ln>
          </p:spPr>
        </p:cxnSp>
        <p:cxnSp>
          <p:nvCxnSpPr>
            <p:cNvPr id="3154" name="AutoShape 82"/>
            <p:cNvCxnSpPr>
              <a:cxnSpLocks noChangeShapeType="1"/>
            </p:cNvCxnSpPr>
            <p:nvPr/>
          </p:nvCxnSpPr>
          <p:spPr bwMode="auto">
            <a:xfrm>
              <a:off x="7270597" y="2420685"/>
              <a:ext cx="171513" cy="1588"/>
            </a:xfrm>
            <a:prstGeom prst="straightConnector1">
              <a:avLst/>
            </a:prstGeom>
            <a:noFill/>
            <a:ln w="9525">
              <a:solidFill>
                <a:srgbClr val="000000"/>
              </a:solidFill>
              <a:round/>
              <a:headEnd/>
              <a:tailEnd/>
            </a:ln>
          </p:spPr>
        </p:cxnSp>
        <p:cxnSp>
          <p:nvCxnSpPr>
            <p:cNvPr id="3155" name="AutoShape 83"/>
            <p:cNvCxnSpPr>
              <a:cxnSpLocks noChangeShapeType="1"/>
            </p:cNvCxnSpPr>
            <p:nvPr/>
          </p:nvCxnSpPr>
          <p:spPr bwMode="auto">
            <a:xfrm>
              <a:off x="6994372" y="2546098"/>
              <a:ext cx="171513" cy="2381"/>
            </a:xfrm>
            <a:prstGeom prst="straightConnector1">
              <a:avLst/>
            </a:prstGeom>
            <a:noFill/>
            <a:ln w="9525">
              <a:solidFill>
                <a:srgbClr val="000000"/>
              </a:solidFill>
              <a:round/>
              <a:headEnd/>
              <a:tailEnd/>
            </a:ln>
          </p:spPr>
        </p:cxnSp>
        <p:cxnSp>
          <p:nvCxnSpPr>
            <p:cNvPr id="3156" name="AutoShape 84"/>
            <p:cNvCxnSpPr>
              <a:cxnSpLocks noChangeShapeType="1"/>
            </p:cNvCxnSpPr>
            <p:nvPr/>
          </p:nvCxnSpPr>
          <p:spPr bwMode="auto">
            <a:xfrm>
              <a:off x="7270597" y="2547685"/>
              <a:ext cx="171513" cy="1588"/>
            </a:xfrm>
            <a:prstGeom prst="straightConnector1">
              <a:avLst/>
            </a:prstGeom>
            <a:noFill/>
            <a:ln w="9525">
              <a:solidFill>
                <a:srgbClr val="000000"/>
              </a:solidFill>
              <a:round/>
              <a:headEnd/>
              <a:tailEnd/>
            </a:ln>
          </p:spPr>
        </p:cxnSp>
        <p:cxnSp>
          <p:nvCxnSpPr>
            <p:cNvPr id="3157" name="AutoShape 85"/>
            <p:cNvCxnSpPr>
              <a:cxnSpLocks noChangeShapeType="1"/>
            </p:cNvCxnSpPr>
            <p:nvPr/>
          </p:nvCxnSpPr>
          <p:spPr bwMode="auto">
            <a:xfrm>
              <a:off x="6870547" y="2642935"/>
              <a:ext cx="514538" cy="2382"/>
            </a:xfrm>
            <a:prstGeom prst="straightConnector1">
              <a:avLst/>
            </a:prstGeom>
            <a:noFill/>
            <a:ln w="9525">
              <a:solidFill>
                <a:srgbClr val="000000"/>
              </a:solidFill>
              <a:round/>
              <a:headEnd/>
              <a:tailEnd/>
            </a:ln>
          </p:spPr>
        </p:cxnSp>
        <p:cxnSp>
          <p:nvCxnSpPr>
            <p:cNvPr id="3158" name="AutoShape 86"/>
            <p:cNvCxnSpPr>
              <a:cxnSpLocks noChangeShapeType="1"/>
            </p:cNvCxnSpPr>
            <p:nvPr/>
          </p:nvCxnSpPr>
          <p:spPr bwMode="auto">
            <a:xfrm>
              <a:off x="7003897" y="2757235"/>
              <a:ext cx="171513" cy="2382"/>
            </a:xfrm>
            <a:prstGeom prst="straightConnector1">
              <a:avLst/>
            </a:prstGeom>
            <a:noFill/>
            <a:ln w="9525">
              <a:solidFill>
                <a:srgbClr val="000000"/>
              </a:solidFill>
              <a:round/>
              <a:headEnd/>
              <a:tailEnd/>
            </a:ln>
          </p:spPr>
        </p:cxnSp>
        <p:cxnSp>
          <p:nvCxnSpPr>
            <p:cNvPr id="3159" name="AutoShape 87"/>
            <p:cNvCxnSpPr>
              <a:cxnSpLocks noChangeShapeType="1"/>
            </p:cNvCxnSpPr>
            <p:nvPr/>
          </p:nvCxnSpPr>
          <p:spPr bwMode="auto">
            <a:xfrm>
              <a:off x="7280122" y="2758823"/>
              <a:ext cx="171513" cy="1588"/>
            </a:xfrm>
            <a:prstGeom prst="straightConnector1">
              <a:avLst/>
            </a:prstGeom>
            <a:noFill/>
            <a:ln w="9525">
              <a:solidFill>
                <a:srgbClr val="000000"/>
              </a:solidFill>
              <a:round/>
              <a:headEnd/>
              <a:tailEnd/>
            </a:ln>
          </p:spPr>
        </p:cxnSp>
        <p:cxnSp>
          <p:nvCxnSpPr>
            <p:cNvPr id="3160" name="AutoShape 88"/>
            <p:cNvCxnSpPr>
              <a:cxnSpLocks noChangeShapeType="1"/>
            </p:cNvCxnSpPr>
            <p:nvPr/>
          </p:nvCxnSpPr>
          <p:spPr bwMode="auto">
            <a:xfrm>
              <a:off x="7003897" y="2795335"/>
              <a:ext cx="171513" cy="2382"/>
            </a:xfrm>
            <a:prstGeom prst="straightConnector1">
              <a:avLst/>
            </a:prstGeom>
            <a:noFill/>
            <a:ln w="9525">
              <a:solidFill>
                <a:srgbClr val="000000"/>
              </a:solidFill>
              <a:round/>
              <a:headEnd/>
              <a:tailEnd/>
            </a:ln>
          </p:spPr>
        </p:cxnSp>
        <p:cxnSp>
          <p:nvCxnSpPr>
            <p:cNvPr id="3161" name="AutoShape 89"/>
            <p:cNvCxnSpPr>
              <a:cxnSpLocks noChangeShapeType="1"/>
            </p:cNvCxnSpPr>
            <p:nvPr/>
          </p:nvCxnSpPr>
          <p:spPr bwMode="auto">
            <a:xfrm>
              <a:off x="7280122" y="2796923"/>
              <a:ext cx="171513" cy="1588"/>
            </a:xfrm>
            <a:prstGeom prst="straightConnector1">
              <a:avLst/>
            </a:prstGeom>
            <a:noFill/>
            <a:ln w="9525">
              <a:solidFill>
                <a:srgbClr val="000000"/>
              </a:solidFill>
              <a:round/>
              <a:headEnd/>
              <a:tailEnd/>
            </a:ln>
          </p:spPr>
        </p:cxnSp>
        <p:cxnSp>
          <p:nvCxnSpPr>
            <p:cNvPr id="3162" name="AutoShape 90"/>
            <p:cNvCxnSpPr>
              <a:cxnSpLocks noChangeShapeType="1"/>
            </p:cNvCxnSpPr>
            <p:nvPr/>
          </p:nvCxnSpPr>
          <p:spPr bwMode="auto">
            <a:xfrm>
              <a:off x="7003897" y="2709610"/>
              <a:ext cx="171513" cy="2382"/>
            </a:xfrm>
            <a:prstGeom prst="straightConnector1">
              <a:avLst/>
            </a:prstGeom>
            <a:noFill/>
            <a:ln w="9525">
              <a:solidFill>
                <a:srgbClr val="000000"/>
              </a:solidFill>
              <a:round/>
              <a:headEnd/>
              <a:tailEnd/>
            </a:ln>
          </p:spPr>
        </p:cxnSp>
        <p:cxnSp>
          <p:nvCxnSpPr>
            <p:cNvPr id="3163" name="AutoShape 91"/>
            <p:cNvCxnSpPr>
              <a:cxnSpLocks noChangeShapeType="1"/>
            </p:cNvCxnSpPr>
            <p:nvPr/>
          </p:nvCxnSpPr>
          <p:spPr bwMode="auto">
            <a:xfrm>
              <a:off x="7280122" y="2711198"/>
              <a:ext cx="171513" cy="1588"/>
            </a:xfrm>
            <a:prstGeom prst="straightConnector1">
              <a:avLst/>
            </a:prstGeom>
            <a:noFill/>
            <a:ln w="9525">
              <a:solidFill>
                <a:srgbClr val="000000"/>
              </a:solidFill>
              <a:round/>
              <a:headEnd/>
              <a:tailEnd/>
            </a:ln>
          </p:spPr>
        </p:cxnSp>
        <p:cxnSp>
          <p:nvCxnSpPr>
            <p:cNvPr id="3164" name="AutoShape 92"/>
            <p:cNvCxnSpPr>
              <a:cxnSpLocks noChangeShapeType="1"/>
            </p:cNvCxnSpPr>
            <p:nvPr/>
          </p:nvCxnSpPr>
          <p:spPr bwMode="auto">
            <a:xfrm>
              <a:off x="7003897" y="2836610"/>
              <a:ext cx="171513" cy="2382"/>
            </a:xfrm>
            <a:prstGeom prst="straightConnector1">
              <a:avLst/>
            </a:prstGeom>
            <a:noFill/>
            <a:ln w="9525">
              <a:solidFill>
                <a:srgbClr val="000000"/>
              </a:solidFill>
              <a:round/>
              <a:headEnd/>
              <a:tailEnd/>
            </a:ln>
          </p:spPr>
        </p:cxnSp>
        <p:cxnSp>
          <p:nvCxnSpPr>
            <p:cNvPr id="3165" name="AutoShape 93"/>
            <p:cNvCxnSpPr>
              <a:cxnSpLocks noChangeShapeType="1"/>
            </p:cNvCxnSpPr>
            <p:nvPr/>
          </p:nvCxnSpPr>
          <p:spPr bwMode="auto">
            <a:xfrm>
              <a:off x="7280122" y="2838198"/>
              <a:ext cx="171513" cy="1588"/>
            </a:xfrm>
            <a:prstGeom prst="straightConnector1">
              <a:avLst/>
            </a:prstGeom>
            <a:noFill/>
            <a:ln w="9525">
              <a:solidFill>
                <a:srgbClr val="000000"/>
              </a:solidFill>
              <a:round/>
              <a:headEnd/>
              <a:tailEnd/>
            </a:ln>
          </p:spPr>
        </p:cxnSp>
      </p:grpSp>
      <p:sp>
        <p:nvSpPr>
          <p:cNvPr id="3166" name="Text Box 94"/>
          <p:cNvSpPr txBox="1">
            <a:spLocks noChangeArrowheads="1"/>
          </p:cNvSpPr>
          <p:nvPr/>
        </p:nvSpPr>
        <p:spPr bwMode="auto">
          <a:xfrm>
            <a:off x="4234026" y="3095872"/>
            <a:ext cx="927100" cy="2651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800" i="0" u="none" strike="noStrike" cap="none" normalizeH="0" baseline="0" dirty="0" smtClean="0">
                <a:ln>
                  <a:noFill/>
                </a:ln>
                <a:solidFill>
                  <a:schemeClr val="tx1"/>
                </a:solidFill>
                <a:effectLst/>
                <a:latin typeface="Arial" pitchFamily="34" charset="0"/>
              </a:rPr>
              <a:t>OVAL Engine</a:t>
            </a:r>
            <a:endParaRPr kumimoji="0" lang="en-US" sz="1800" i="0" u="none" strike="noStrike" cap="none" normalizeH="0" baseline="0" dirty="0" smtClean="0">
              <a:ln>
                <a:noFill/>
              </a:ln>
              <a:solidFill>
                <a:schemeClr val="tx1"/>
              </a:solidFill>
              <a:effectLst/>
              <a:latin typeface="Arial" pitchFamily="34" charset="0"/>
            </a:endParaRPr>
          </a:p>
        </p:txBody>
      </p:sp>
      <p:sp>
        <p:nvSpPr>
          <p:cNvPr id="123" name="Folded Corner 122"/>
          <p:cNvSpPr/>
          <p:nvPr/>
        </p:nvSpPr>
        <p:spPr bwMode="auto">
          <a:xfrm>
            <a:off x="4781006" y="1759131"/>
            <a:ext cx="322217" cy="374469"/>
          </a:xfrm>
          <a:prstGeom prst="foldedCorner">
            <a:avLst>
              <a:gd name="adj" fmla="val 30181"/>
            </a:avLst>
          </a:prstGeom>
          <a:solidFill>
            <a:schemeClr val="bg1">
              <a:lumMod val="85000"/>
            </a:schemeClr>
          </a:solidFill>
          <a:ln w="12700"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1"/>
              </a:solidFill>
              <a:effectLst/>
              <a:latin typeface="Arial" charset="0"/>
            </a:endParaRPr>
          </a:p>
        </p:txBody>
      </p:sp>
      <p:cxnSp>
        <p:nvCxnSpPr>
          <p:cNvPr id="130" name="AutoShape 63"/>
          <p:cNvCxnSpPr>
            <a:cxnSpLocks noChangeShapeType="1"/>
            <a:stCxn id="123" idx="3"/>
            <a:endCxn id="3131" idx="0"/>
          </p:cNvCxnSpPr>
          <p:nvPr/>
        </p:nvCxnSpPr>
        <p:spPr bwMode="auto">
          <a:xfrm>
            <a:off x="5103223" y="1946366"/>
            <a:ext cx="267530" cy="241456"/>
          </a:xfrm>
          <a:prstGeom prst="bentConnector2">
            <a:avLst/>
          </a:prstGeom>
          <a:noFill/>
          <a:ln w="9525">
            <a:solidFill>
              <a:srgbClr val="000000"/>
            </a:solidFill>
            <a:miter lim="800000"/>
            <a:headEnd/>
            <a:tailEnd type="triangle" w="med" len="me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strips(downLeft)">
                                      <p:cBhvr>
                                        <p:cTn id="7" dur="500"/>
                                        <p:tgtEl>
                                          <p:spTgt spid="3">
                                            <p:txEl>
                                              <p:pRg st="2" end="2"/>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129"/>
                                        </p:tgtEl>
                                        <p:attrNameLst>
                                          <p:attrName>style.visibility</p:attrName>
                                        </p:attrNameLst>
                                      </p:cBhvr>
                                      <p:to>
                                        <p:strVal val="visible"/>
                                      </p:to>
                                    </p:set>
                                    <p:animEffect transition="in" filter="fade">
                                      <p:cBhvr>
                                        <p:cTn id="10" dur="1000"/>
                                        <p:tgtEl>
                                          <p:spTgt spid="312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166"/>
                                        </p:tgtEl>
                                        <p:attrNameLst>
                                          <p:attrName>style.visibility</p:attrName>
                                        </p:attrNameLst>
                                      </p:cBhvr>
                                      <p:to>
                                        <p:strVal val="visible"/>
                                      </p:to>
                                    </p:set>
                                    <p:animEffect transition="in" filter="fade">
                                      <p:cBhvr>
                                        <p:cTn id="13" dur="1000"/>
                                        <p:tgtEl>
                                          <p:spTgt spid="316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3133"/>
                                        </p:tgtEl>
                                        <p:attrNameLst>
                                          <p:attrName>style.visibility</p:attrName>
                                        </p:attrNameLst>
                                      </p:cBhvr>
                                      <p:to>
                                        <p:strVal val="visible"/>
                                      </p:to>
                                    </p:set>
                                    <p:animEffect transition="in" filter="wipe(left)">
                                      <p:cBhvr>
                                        <p:cTn id="17" dur="500"/>
                                        <p:tgtEl>
                                          <p:spTgt spid="3133"/>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strips(downLeft)">
                                      <p:cBhvr>
                                        <p:cTn id="22" dur="500"/>
                                        <p:tgtEl>
                                          <p:spTgt spid="3">
                                            <p:txEl>
                                              <p:pRg st="3" end="3"/>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130"/>
                                        </p:tgtEl>
                                        <p:attrNameLst>
                                          <p:attrName>style.visibility</p:attrName>
                                        </p:attrNameLst>
                                      </p:cBhvr>
                                      <p:to>
                                        <p:strVal val="visible"/>
                                      </p:to>
                                    </p:set>
                                    <p:animEffect transition="in" filter="fade">
                                      <p:cBhvr>
                                        <p:cTn id="25" dur="1000"/>
                                        <p:tgtEl>
                                          <p:spTgt spid="3130"/>
                                        </p:tgtEl>
                                      </p:cBhvr>
                                    </p:animEffect>
                                  </p:childTnLst>
                                </p:cTn>
                              </p:par>
                            </p:childTnLst>
                          </p:cTn>
                        </p:par>
                      </p:childTnLst>
                    </p:cTn>
                  </p:par>
                  <p:par>
                    <p:cTn id="26" fill="hold">
                      <p:stCondLst>
                        <p:cond delay="indefinite"/>
                      </p:stCondLst>
                      <p:childTnLst>
                        <p:par>
                          <p:cTn id="27" fill="hold">
                            <p:stCondLst>
                              <p:cond delay="0"/>
                            </p:stCondLst>
                            <p:childTnLst>
                              <p:par>
                                <p:cTn id="28" presetID="18" presetClass="entr" presetSubtype="12" fill="hold"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Effect transition="in" filter="strips(downLeft)">
                                      <p:cBhvr>
                                        <p:cTn id="30" dur="500"/>
                                        <p:tgtEl>
                                          <p:spTgt spid="3">
                                            <p:txEl>
                                              <p:pRg st="4" end="4"/>
                                            </p:txEl>
                                          </p:spTgt>
                                        </p:tgtEl>
                                      </p:cBhvr>
                                    </p:animEffect>
                                  </p:childTnLst>
                                </p:cTn>
                              </p:par>
                              <p:par>
                                <p:cTn id="31" presetID="22" presetClass="entr" presetSubtype="8" fill="hold" nodeType="withEffect">
                                  <p:stCondLst>
                                    <p:cond delay="0"/>
                                  </p:stCondLst>
                                  <p:childTnLst>
                                    <p:set>
                                      <p:cBhvr>
                                        <p:cTn id="32" dur="1" fill="hold">
                                          <p:stCondLst>
                                            <p:cond delay="0"/>
                                          </p:stCondLst>
                                        </p:cTn>
                                        <p:tgtEl>
                                          <p:spTgt spid="3135"/>
                                        </p:tgtEl>
                                        <p:attrNameLst>
                                          <p:attrName>style.visibility</p:attrName>
                                        </p:attrNameLst>
                                      </p:cBhvr>
                                      <p:to>
                                        <p:strVal val="visible"/>
                                      </p:to>
                                    </p:set>
                                    <p:animEffect transition="in" filter="wipe(left)">
                                      <p:cBhvr>
                                        <p:cTn id="33" dur="500"/>
                                        <p:tgtEl>
                                          <p:spTgt spid="3135"/>
                                        </p:tgtEl>
                                      </p:cBhvr>
                                    </p:animEffect>
                                  </p:childTnLst>
                                </p:cTn>
                              </p:par>
                            </p:childTnLst>
                          </p:cTn>
                        </p:par>
                        <p:par>
                          <p:cTn id="34" fill="hold">
                            <p:stCondLst>
                              <p:cond delay="500"/>
                            </p:stCondLst>
                            <p:childTnLst>
                              <p:par>
                                <p:cTn id="35" presetID="10" presetClass="entr" presetSubtype="0" fill="hold" grpId="0" nodeType="afterEffect">
                                  <p:stCondLst>
                                    <p:cond delay="500"/>
                                  </p:stCondLst>
                                  <p:childTnLst>
                                    <p:set>
                                      <p:cBhvr>
                                        <p:cTn id="36" dur="1" fill="hold">
                                          <p:stCondLst>
                                            <p:cond delay="0"/>
                                          </p:stCondLst>
                                        </p:cTn>
                                        <p:tgtEl>
                                          <p:spTgt spid="123"/>
                                        </p:tgtEl>
                                        <p:attrNameLst>
                                          <p:attrName>style.visibility</p:attrName>
                                        </p:attrNameLst>
                                      </p:cBhvr>
                                      <p:to>
                                        <p:strVal val="visible"/>
                                      </p:to>
                                    </p:set>
                                    <p:animEffect transition="in" filter="fade">
                                      <p:cBhvr>
                                        <p:cTn id="37" dur="500"/>
                                        <p:tgtEl>
                                          <p:spTgt spid="123"/>
                                        </p:tgtEl>
                                      </p:cBhvr>
                                    </p:animEffect>
                                  </p:childTnLst>
                                </p:cTn>
                              </p:par>
                              <p:par>
                                <p:cTn id="38" presetID="10" presetClass="entr" presetSubtype="0" fill="hold" grpId="0" nodeType="withEffect">
                                  <p:stCondLst>
                                    <p:cond delay="500"/>
                                  </p:stCondLst>
                                  <p:childTnLst>
                                    <p:set>
                                      <p:cBhvr>
                                        <p:cTn id="39" dur="1" fill="hold">
                                          <p:stCondLst>
                                            <p:cond delay="0"/>
                                          </p:stCondLst>
                                        </p:cTn>
                                        <p:tgtEl>
                                          <p:spTgt spid="3137"/>
                                        </p:tgtEl>
                                        <p:attrNameLst>
                                          <p:attrName>style.visibility</p:attrName>
                                        </p:attrNameLst>
                                      </p:cBhvr>
                                      <p:to>
                                        <p:strVal val="visible"/>
                                      </p:to>
                                    </p:set>
                                    <p:animEffect transition="in" filter="fade">
                                      <p:cBhvr>
                                        <p:cTn id="40" dur="1000"/>
                                        <p:tgtEl>
                                          <p:spTgt spid="3137"/>
                                        </p:tgtEl>
                                      </p:cBhvr>
                                    </p:animEffect>
                                  </p:childTnLst>
                                </p:cTn>
                              </p:par>
                            </p:childTnLst>
                          </p:cTn>
                        </p:par>
                      </p:childTnLst>
                    </p:cTn>
                  </p:par>
                  <p:par>
                    <p:cTn id="41" fill="hold">
                      <p:stCondLst>
                        <p:cond delay="indefinite"/>
                      </p:stCondLst>
                      <p:childTnLst>
                        <p:par>
                          <p:cTn id="42" fill="hold">
                            <p:stCondLst>
                              <p:cond delay="0"/>
                            </p:stCondLst>
                            <p:childTnLst>
                              <p:par>
                                <p:cTn id="43" presetID="18" presetClass="entr" presetSubtype="12" fill="hold" nodeType="clickEffect">
                                  <p:stCondLst>
                                    <p:cond delay="0"/>
                                  </p:stCondLst>
                                  <p:childTnLst>
                                    <p:set>
                                      <p:cBhvr>
                                        <p:cTn id="44" dur="1" fill="hold">
                                          <p:stCondLst>
                                            <p:cond delay="0"/>
                                          </p:stCondLst>
                                        </p:cTn>
                                        <p:tgtEl>
                                          <p:spTgt spid="3">
                                            <p:txEl>
                                              <p:pRg st="5" end="5"/>
                                            </p:txEl>
                                          </p:spTgt>
                                        </p:tgtEl>
                                        <p:attrNameLst>
                                          <p:attrName>style.visibility</p:attrName>
                                        </p:attrNameLst>
                                      </p:cBhvr>
                                      <p:to>
                                        <p:strVal val="visible"/>
                                      </p:to>
                                    </p:set>
                                    <p:animEffect transition="in" filter="strips(downLeft)">
                                      <p:cBhvr>
                                        <p:cTn id="45" dur="500"/>
                                        <p:tgtEl>
                                          <p:spTgt spid="3">
                                            <p:txEl>
                                              <p:pRg st="5" end="5"/>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131"/>
                                        </p:tgtEl>
                                        <p:attrNameLst>
                                          <p:attrName>style.visibility</p:attrName>
                                        </p:attrNameLst>
                                      </p:cBhvr>
                                      <p:to>
                                        <p:strVal val="visible"/>
                                      </p:to>
                                    </p:set>
                                    <p:animEffect transition="in" filter="fade">
                                      <p:cBhvr>
                                        <p:cTn id="48" dur="1000"/>
                                        <p:tgtEl>
                                          <p:spTgt spid="3131"/>
                                        </p:tgtEl>
                                      </p:cBhvr>
                                    </p:animEffect>
                                  </p:childTnLst>
                                </p:cTn>
                              </p:par>
                            </p:childTnLst>
                          </p:cTn>
                        </p:par>
                        <p:par>
                          <p:cTn id="49" fill="hold">
                            <p:stCondLst>
                              <p:cond delay="1000"/>
                            </p:stCondLst>
                            <p:childTnLst>
                              <p:par>
                                <p:cTn id="50" presetID="22" presetClass="entr" presetSubtype="8" fill="hold" nodeType="afterEffect">
                                  <p:stCondLst>
                                    <p:cond delay="0"/>
                                  </p:stCondLst>
                                  <p:childTnLst>
                                    <p:set>
                                      <p:cBhvr>
                                        <p:cTn id="51" dur="1" fill="hold">
                                          <p:stCondLst>
                                            <p:cond delay="0"/>
                                          </p:stCondLst>
                                        </p:cTn>
                                        <p:tgtEl>
                                          <p:spTgt spid="3134"/>
                                        </p:tgtEl>
                                        <p:attrNameLst>
                                          <p:attrName>style.visibility</p:attrName>
                                        </p:attrNameLst>
                                      </p:cBhvr>
                                      <p:to>
                                        <p:strVal val="visible"/>
                                      </p:to>
                                    </p:set>
                                    <p:animEffect transition="in" filter="wipe(left)">
                                      <p:cBhvr>
                                        <p:cTn id="52" dur="500"/>
                                        <p:tgtEl>
                                          <p:spTgt spid="3134"/>
                                        </p:tgtEl>
                                      </p:cBhvr>
                                    </p:animEffect>
                                  </p:childTnLst>
                                </p:cTn>
                              </p:par>
                              <p:par>
                                <p:cTn id="53" presetID="22" presetClass="entr" presetSubtype="8" fill="hold" nodeType="withEffect">
                                  <p:stCondLst>
                                    <p:cond delay="0"/>
                                  </p:stCondLst>
                                  <p:childTnLst>
                                    <p:set>
                                      <p:cBhvr>
                                        <p:cTn id="54" dur="1" fill="hold">
                                          <p:stCondLst>
                                            <p:cond delay="0"/>
                                          </p:stCondLst>
                                        </p:cTn>
                                        <p:tgtEl>
                                          <p:spTgt spid="130"/>
                                        </p:tgtEl>
                                        <p:attrNameLst>
                                          <p:attrName>style.visibility</p:attrName>
                                        </p:attrNameLst>
                                      </p:cBhvr>
                                      <p:to>
                                        <p:strVal val="visible"/>
                                      </p:to>
                                    </p:set>
                                    <p:animEffect transition="in" filter="wipe(left)">
                                      <p:cBhvr>
                                        <p:cTn id="55" dur="500"/>
                                        <p:tgtEl>
                                          <p:spTgt spid="130"/>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138"/>
                                        </p:tgtEl>
                                        <p:attrNameLst>
                                          <p:attrName>style.visibility</p:attrName>
                                        </p:attrNameLst>
                                      </p:cBhvr>
                                      <p:to>
                                        <p:strVal val="visible"/>
                                      </p:to>
                                    </p:set>
                                    <p:animEffect transition="in" filter="fade">
                                      <p:cBhvr>
                                        <p:cTn id="58" dur="1000"/>
                                        <p:tgtEl>
                                          <p:spTgt spid="3138"/>
                                        </p:tgtEl>
                                      </p:cBhvr>
                                    </p:animEffect>
                                  </p:childTnLst>
                                </p:cTn>
                              </p:par>
                            </p:childTnLst>
                          </p:cTn>
                        </p:par>
                      </p:childTnLst>
                    </p:cTn>
                  </p:par>
                  <p:par>
                    <p:cTn id="59" fill="hold">
                      <p:stCondLst>
                        <p:cond delay="indefinite"/>
                      </p:stCondLst>
                      <p:childTnLst>
                        <p:par>
                          <p:cTn id="60" fill="hold">
                            <p:stCondLst>
                              <p:cond delay="0"/>
                            </p:stCondLst>
                            <p:childTnLst>
                              <p:par>
                                <p:cTn id="61" presetID="18" presetClass="entr" presetSubtype="12" fill="hold" nodeType="clickEffect">
                                  <p:stCondLst>
                                    <p:cond delay="0"/>
                                  </p:stCondLst>
                                  <p:childTnLst>
                                    <p:set>
                                      <p:cBhvr>
                                        <p:cTn id="62" dur="1" fill="hold">
                                          <p:stCondLst>
                                            <p:cond delay="0"/>
                                          </p:stCondLst>
                                        </p:cTn>
                                        <p:tgtEl>
                                          <p:spTgt spid="3">
                                            <p:txEl>
                                              <p:pRg st="6" end="6"/>
                                            </p:txEl>
                                          </p:spTgt>
                                        </p:tgtEl>
                                        <p:attrNameLst>
                                          <p:attrName>style.visibility</p:attrName>
                                        </p:attrNameLst>
                                      </p:cBhvr>
                                      <p:to>
                                        <p:strVal val="visible"/>
                                      </p:to>
                                    </p:set>
                                    <p:animEffect transition="in" filter="strips(downLeft)">
                                      <p:cBhvr>
                                        <p:cTn id="63" dur="500"/>
                                        <p:tgtEl>
                                          <p:spTgt spid="3">
                                            <p:txEl>
                                              <p:pRg st="6" end="6"/>
                                            </p:txEl>
                                          </p:spTgt>
                                        </p:tgtEl>
                                      </p:cBhvr>
                                    </p:animEffect>
                                  </p:childTnLst>
                                </p:cTn>
                              </p:par>
                              <p:par>
                                <p:cTn id="64" presetID="22" presetClass="entr" presetSubtype="8" fill="hold" nodeType="withEffect">
                                  <p:stCondLst>
                                    <p:cond delay="0"/>
                                  </p:stCondLst>
                                  <p:childTnLst>
                                    <p:set>
                                      <p:cBhvr>
                                        <p:cTn id="65" dur="1" fill="hold">
                                          <p:stCondLst>
                                            <p:cond delay="0"/>
                                          </p:stCondLst>
                                        </p:cTn>
                                        <p:tgtEl>
                                          <p:spTgt spid="3136"/>
                                        </p:tgtEl>
                                        <p:attrNameLst>
                                          <p:attrName>style.visibility</p:attrName>
                                        </p:attrNameLst>
                                      </p:cBhvr>
                                      <p:to>
                                        <p:strVal val="visible"/>
                                      </p:to>
                                    </p:set>
                                    <p:animEffect transition="in" filter="wipe(left)">
                                      <p:cBhvr>
                                        <p:cTn id="66" dur="500"/>
                                        <p:tgtEl>
                                          <p:spTgt spid="3136"/>
                                        </p:tgtEl>
                                      </p:cBhvr>
                                    </p:animEffect>
                                  </p:childTnLst>
                                </p:cTn>
                              </p:par>
                            </p:childTnLst>
                          </p:cTn>
                        </p:par>
                        <p:par>
                          <p:cTn id="67" fill="hold">
                            <p:stCondLst>
                              <p:cond delay="500"/>
                            </p:stCondLst>
                            <p:childTnLst>
                              <p:par>
                                <p:cTn id="68" presetID="10" presetClass="entr" presetSubtype="0" fill="hold" nodeType="afterEffect">
                                  <p:stCondLst>
                                    <p:cond delay="500"/>
                                  </p:stCondLst>
                                  <p:childTnLst>
                                    <p:set>
                                      <p:cBhvr>
                                        <p:cTn id="69" dur="1" fill="hold">
                                          <p:stCondLst>
                                            <p:cond delay="0"/>
                                          </p:stCondLst>
                                        </p:cTn>
                                        <p:tgtEl>
                                          <p:spTgt spid="4"/>
                                        </p:tgtEl>
                                        <p:attrNameLst>
                                          <p:attrName>style.visibility</p:attrName>
                                        </p:attrNameLst>
                                      </p:cBhvr>
                                      <p:to>
                                        <p:strVal val="visible"/>
                                      </p:to>
                                    </p:set>
                                    <p:animEffect transition="in" filter="fade">
                                      <p:cBhvr>
                                        <p:cTn id="7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29" grpId="0" animBg="1"/>
      <p:bldP spid="3130" grpId="0" animBg="1"/>
      <p:bldP spid="3131" grpId="0" animBg="1"/>
      <p:bldP spid="3137" grpId="0"/>
      <p:bldP spid="3138" grpId="0"/>
      <p:bldP spid="3166" grpId="0"/>
      <p:bldP spid="12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Highlights</a:t>
            </a:r>
            <a:endParaRPr lang="en-US" dirty="0"/>
          </a:p>
        </p:txBody>
      </p:sp>
      <p:sp>
        <p:nvSpPr>
          <p:cNvPr id="3" name="Content Placeholder 2"/>
          <p:cNvSpPr>
            <a:spLocks noGrp="1"/>
          </p:cNvSpPr>
          <p:nvPr>
            <p:ph idx="1"/>
          </p:nvPr>
        </p:nvSpPr>
        <p:spPr>
          <a:xfrm>
            <a:off x="457200" y="1524001"/>
            <a:ext cx="8229600" cy="4800600"/>
          </a:xfrm>
        </p:spPr>
        <p:txBody>
          <a:bodyPr>
            <a:normAutofit lnSpcReduction="10000"/>
          </a:bodyPr>
          <a:lstStyle/>
          <a:p>
            <a:pPr lvl="0"/>
            <a:r>
              <a:rPr lang="en-US" dirty="0" smtClean="0"/>
              <a:t>Version 5.6 </a:t>
            </a:r>
          </a:p>
          <a:p>
            <a:pPr lvl="1"/>
            <a:r>
              <a:rPr lang="en-US" dirty="0" smtClean="0"/>
              <a:t>Released September 11, 2009</a:t>
            </a:r>
          </a:p>
          <a:p>
            <a:r>
              <a:rPr lang="en-US" dirty="0" smtClean="0"/>
              <a:t>OVAL Adoption program launched</a:t>
            </a:r>
          </a:p>
          <a:p>
            <a:pPr lvl="0"/>
            <a:r>
              <a:rPr lang="en-US" dirty="0" smtClean="0"/>
              <a:t>Version 5.7 </a:t>
            </a:r>
          </a:p>
          <a:p>
            <a:pPr lvl="1"/>
            <a:r>
              <a:rPr lang="en-US" dirty="0" smtClean="0"/>
              <a:t>Released May 11, 2010</a:t>
            </a:r>
          </a:p>
          <a:p>
            <a:pPr lvl="0"/>
            <a:r>
              <a:rPr lang="en-US" dirty="0" smtClean="0"/>
              <a:t>Version 5.8 Planned</a:t>
            </a:r>
          </a:p>
          <a:p>
            <a:pPr lvl="1"/>
            <a:r>
              <a:rPr lang="en-US" dirty="0" smtClean="0"/>
              <a:t>August 18, 2010</a:t>
            </a:r>
          </a:p>
          <a:p>
            <a:pPr lvl="0"/>
            <a:r>
              <a:rPr lang="en-US" dirty="0" smtClean="0"/>
              <a:t>OVAL Repository </a:t>
            </a:r>
          </a:p>
          <a:p>
            <a:pPr lvl="1"/>
            <a:r>
              <a:rPr lang="en-US" dirty="0" smtClean="0"/>
              <a:t>1525 new definitions</a:t>
            </a:r>
          </a:p>
          <a:p>
            <a:pPr lvl="1"/>
            <a:r>
              <a:rPr lang="en-US" dirty="0" smtClean="0"/>
              <a:t>4510 modified definitions</a:t>
            </a:r>
          </a:p>
          <a:p>
            <a:pPr lvl="1"/>
            <a:r>
              <a:rPr lang="en-US" dirty="0" smtClean="0"/>
              <a:t>7287 total definitions</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Taming OVAL Results Summary</a:t>
            </a:r>
            <a:endParaRPr lang="en-US" dirty="0"/>
          </a:p>
        </p:txBody>
      </p:sp>
      <p:sp>
        <p:nvSpPr>
          <p:cNvPr id="3" name="Content Placeholder 2"/>
          <p:cNvSpPr>
            <a:spLocks noGrp="1"/>
          </p:cNvSpPr>
          <p:nvPr>
            <p:ph idx="1"/>
          </p:nvPr>
        </p:nvSpPr>
        <p:spPr>
          <a:xfrm>
            <a:off x="533400" y="1600200"/>
            <a:ext cx="8001000" cy="4800600"/>
          </a:xfrm>
        </p:spPr>
        <p:txBody>
          <a:bodyPr/>
          <a:lstStyle/>
          <a:p>
            <a:pPr>
              <a:buNone/>
            </a:pPr>
            <a:r>
              <a:rPr lang="en-US" sz="3600" dirty="0" smtClean="0"/>
              <a:t>Smaller More Useful Result Sets</a:t>
            </a:r>
          </a:p>
          <a:p>
            <a:r>
              <a:rPr lang="en-US" sz="2000" dirty="0" smtClean="0"/>
              <a:t>Feedback and requests for:</a:t>
            </a:r>
          </a:p>
          <a:p>
            <a:pPr lvl="1"/>
            <a:r>
              <a:rPr lang="en-US" sz="1800" dirty="0" smtClean="0"/>
              <a:t>more granular evaluation results</a:t>
            </a:r>
          </a:p>
          <a:p>
            <a:pPr lvl="1"/>
            <a:r>
              <a:rPr lang="en-US" sz="1800" dirty="0" smtClean="0"/>
              <a:t>results that scale to the enterprise</a:t>
            </a:r>
          </a:p>
          <a:p>
            <a:pPr lvl="1"/>
            <a:r>
              <a:rPr lang="en-US" sz="1800" dirty="0" smtClean="0"/>
              <a:t>results that include only the actionable information</a:t>
            </a:r>
          </a:p>
          <a:p>
            <a:pPr lvl="1"/>
            <a:r>
              <a:rPr lang="en-US" sz="1800" dirty="0" smtClean="0"/>
              <a:t>highlight the hidden data in OVAL Results</a:t>
            </a:r>
          </a:p>
          <a:p>
            <a:pPr lvl="1"/>
            <a:r>
              <a:rPr lang="en-US" sz="1800" dirty="0" smtClean="0"/>
              <a:t>… and maintain interoperability</a:t>
            </a:r>
          </a:p>
          <a:p>
            <a:pPr lvl="1"/>
            <a:endParaRPr lang="en-US" dirty="0" smtClean="0"/>
          </a:p>
          <a:p>
            <a:r>
              <a:rPr lang="en-US" dirty="0" smtClean="0"/>
              <a:t>What didn’t we address?</a:t>
            </a:r>
          </a:p>
          <a:p>
            <a:pPr lvl="1"/>
            <a:r>
              <a:rPr lang="en-US" dirty="0" smtClean="0"/>
              <a:t>Was a failure due to a precondition?</a:t>
            </a:r>
          </a:p>
          <a:p>
            <a:pPr lvl="1"/>
            <a:r>
              <a:rPr lang="en-US" dirty="0" smtClean="0"/>
              <a:t>Complex content will remain complex</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Optimizing Item Searches</a:t>
            </a:r>
            <a:endParaRPr lang="en-US" dirty="0"/>
          </a:p>
        </p:txBody>
      </p:sp>
      <p:sp>
        <p:nvSpPr>
          <p:cNvPr id="4" name="Subtitle 3"/>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Optimizing Item Searches</a:t>
            </a:r>
            <a:endParaRPr lang="en-US" dirty="0"/>
          </a:p>
        </p:txBody>
      </p:sp>
      <p:sp>
        <p:nvSpPr>
          <p:cNvPr id="3" name="Content Placeholder 2"/>
          <p:cNvSpPr>
            <a:spLocks noGrp="1"/>
          </p:cNvSpPr>
          <p:nvPr>
            <p:ph idx="1"/>
          </p:nvPr>
        </p:nvSpPr>
        <p:spPr/>
        <p:txBody>
          <a:bodyPr/>
          <a:lstStyle/>
          <a:p>
            <a:r>
              <a:rPr lang="en-US" dirty="0" smtClean="0"/>
              <a:t>Topic started on the oval-developer-list</a:t>
            </a:r>
          </a:p>
          <a:p>
            <a:pPr lvl="1"/>
            <a:r>
              <a:rPr lang="en-US" sz="1200" dirty="0" smtClean="0">
                <a:hlinkClick r:id="rId2"/>
              </a:rPr>
              <a:t>http://making-security-measurable.1364806.n2.nabble.com/oval-object-criteria-tp4931198.html</a:t>
            </a:r>
            <a:endParaRPr lang="en-US" sz="1200" dirty="0" smtClean="0"/>
          </a:p>
          <a:p>
            <a:pPr lvl="1"/>
            <a:endParaRPr lang="en-US" dirty="0" smtClean="0"/>
          </a:p>
          <a:p>
            <a:pPr lvl="1"/>
            <a:endParaRPr lang="en-US" dirty="0" smtClean="0"/>
          </a:p>
          <a:p>
            <a:r>
              <a:rPr lang="en-US" dirty="0" smtClean="0"/>
              <a:t>We will cover:</a:t>
            </a:r>
          </a:p>
          <a:p>
            <a:pPr lvl="1"/>
            <a:r>
              <a:rPr lang="en-US" sz="2000" dirty="0" smtClean="0"/>
              <a:t>Background</a:t>
            </a:r>
          </a:p>
          <a:p>
            <a:pPr lvl="1"/>
            <a:r>
              <a:rPr lang="en-US" sz="2000" dirty="0" smtClean="0"/>
              <a:t>How can we optimize now? </a:t>
            </a:r>
          </a:p>
          <a:p>
            <a:pPr lvl="1"/>
            <a:r>
              <a:rPr lang="en-US" sz="2000" dirty="0" smtClean="0"/>
              <a:t>How could we optimize in 5.8? </a:t>
            </a:r>
          </a:p>
          <a:p>
            <a:pPr lvl="1"/>
            <a:r>
              <a:rPr lang="en-US" sz="2000" dirty="0" smtClean="0"/>
              <a:t>Looking beyond 5.x</a:t>
            </a:r>
          </a:p>
          <a:p>
            <a:pPr lvl="1"/>
            <a:r>
              <a:rPr lang="en-US" sz="2000" dirty="0" smtClean="0"/>
              <a:t>Discussion</a:t>
            </a:r>
          </a:p>
          <a:p>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Optimizing Item Searches</a:t>
            </a:r>
            <a:endParaRPr lang="en-US" dirty="0"/>
          </a:p>
        </p:txBody>
      </p:sp>
      <p:sp>
        <p:nvSpPr>
          <p:cNvPr id="3" name="Content Placeholder 2"/>
          <p:cNvSpPr>
            <a:spLocks noGrp="1"/>
          </p:cNvSpPr>
          <p:nvPr>
            <p:ph idx="1"/>
          </p:nvPr>
        </p:nvSpPr>
        <p:spPr/>
        <p:txBody>
          <a:bodyPr/>
          <a:lstStyle/>
          <a:p>
            <a:r>
              <a:rPr lang="en-US" dirty="0" smtClean="0"/>
              <a:t>Background</a:t>
            </a:r>
          </a:p>
          <a:p>
            <a:endParaRPr lang="en-US" dirty="0" smtClean="0"/>
          </a:p>
          <a:p>
            <a:r>
              <a:rPr lang="en-US" dirty="0" smtClean="0"/>
              <a:t>How can we optimize now? </a:t>
            </a:r>
          </a:p>
          <a:p>
            <a:endParaRPr lang="en-US" dirty="0" smtClean="0"/>
          </a:p>
          <a:p>
            <a:r>
              <a:rPr lang="en-US" dirty="0" smtClean="0"/>
              <a:t>How could we optimize in 5.8? </a:t>
            </a:r>
          </a:p>
          <a:p>
            <a:endParaRPr lang="en-US" dirty="0" smtClean="0"/>
          </a:p>
          <a:p>
            <a:r>
              <a:rPr lang="en-US" dirty="0" smtClean="0"/>
              <a:t>Looking beyond 5.x</a:t>
            </a:r>
          </a:p>
          <a:p>
            <a:endParaRPr lang="en-US" dirty="0" smtClean="0"/>
          </a:p>
          <a:p>
            <a:r>
              <a:rPr lang="en-US" dirty="0" smtClean="0"/>
              <a:t>Discussion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mph" presetSubtype="2" fill="hold" nodeType="withEffect">
                                  <p:stCondLst>
                                    <p:cond delay="0"/>
                                  </p:stCondLst>
                                  <p:childTnLst>
                                    <p:animClr clrSpc="rgb">
                                      <p:cBhvr override="childStyle">
                                        <p:cTn id="6" dur="500" fill="hold"/>
                                        <p:tgtEl>
                                          <p:spTgt spid="3">
                                            <p:txEl>
                                              <p:pRg st="0" end="0"/>
                                            </p:txEl>
                                          </p:spTgt>
                                        </p:tgtEl>
                                        <p:attrNameLst>
                                          <p:attrName>style.color</p:attrName>
                                        </p:attrNameLst>
                                      </p:cBhvr>
                                      <p:to>
                                        <a:srgbClr val="FF0000"/>
                                      </p:to>
                                    </p:animClr>
                                  </p:childTnLst>
                                </p:cTn>
                              </p:par>
                              <p:par>
                                <p:cTn id="7" presetID="5" presetClass="emph" presetSubtype="1" nodeType="withEffect">
                                  <p:stCondLst>
                                    <p:cond delay="0"/>
                                  </p:stCondLst>
                                  <p:childTnLst>
                                    <p:set>
                                      <p:cBhvr override="childStyle">
                                        <p:cTn id="8" dur="indefinite"/>
                                        <p:tgtEl>
                                          <p:spTgt spid="3">
                                            <p:txEl>
                                              <p:pRg st="0" end="0"/>
                                            </p:txEl>
                                          </p:spTgt>
                                        </p:tgtEl>
                                        <p:attrNameLst>
                                          <p:attrName>style.fontStyle</p:attrName>
                                        </p:attrNameLst>
                                      </p:cBhvr>
                                      <p:to>
                                        <p:strVal val="normal"/>
                                      </p:to>
                                    </p:set>
                                    <p:set>
                                      <p:cBhvr override="childStyle">
                                        <p:cTn id="9" dur="indefinite"/>
                                        <p:tgtEl>
                                          <p:spTgt spid="3">
                                            <p:txEl>
                                              <p:pRg st="0" end="0"/>
                                            </p:txEl>
                                          </p:spTgt>
                                        </p:tgtEl>
                                        <p:attrNameLst>
                                          <p:attrName>style.fontWeight</p:attrName>
                                        </p:attrNameLst>
                                      </p:cBhvr>
                                      <p:to>
                                        <p:strVal val="bold"/>
                                      </p:to>
                                    </p:set>
                                    <p:set>
                                      <p:cBhvr override="childStyle">
                                        <p:cTn id="10" dur="indefinite"/>
                                        <p:tgtEl>
                                          <p:spTgt spid="3">
                                            <p:txEl>
                                              <p:pRg st="0" end="0"/>
                                            </p:txEl>
                                          </p:spTgt>
                                        </p:tgtEl>
                                        <p:attrNameLst>
                                          <p:attrName>style.textDecorationUnderline</p:attrName>
                                        </p:attrNameLst>
                                      </p:cBhvr>
                                      <p:to>
                                        <p:strVal val="fals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p:txBody>
          <a:bodyPr/>
          <a:lstStyle/>
          <a:p>
            <a:r>
              <a:rPr lang="en-US" dirty="0" smtClean="0"/>
              <a:t>Need to find all files on a system that are world writable</a:t>
            </a:r>
          </a:p>
          <a:p>
            <a:pPr lvl="1"/>
            <a:endParaRPr lang="en-US" sz="2000" dirty="0" smtClean="0"/>
          </a:p>
          <a:p>
            <a:r>
              <a:rPr lang="en-US" dirty="0" smtClean="0"/>
              <a:t>How would we accomplish this?</a:t>
            </a:r>
          </a:p>
          <a:p>
            <a:pPr>
              <a:buNone/>
            </a:pP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p:txBody>
          <a:bodyPr/>
          <a:lstStyle/>
          <a:p>
            <a:pPr lvl="0">
              <a:defRPr/>
            </a:pPr>
            <a:r>
              <a:rPr lang="en-US" dirty="0" smtClean="0"/>
              <a:t>We need to collect every file on the system</a:t>
            </a:r>
          </a:p>
        </p:txBody>
      </p:sp>
      <p:sp>
        <p:nvSpPr>
          <p:cNvPr id="5" name="Rectangle object"/>
          <p:cNvSpPr/>
          <p:nvPr/>
        </p:nvSpPr>
        <p:spPr>
          <a:xfrm>
            <a:off x="723900" y="3429000"/>
            <a:ext cx="7696200" cy="1200329"/>
          </a:xfrm>
          <a:prstGeom prst="rect">
            <a:avLst/>
          </a:prstGeom>
        </p:spPr>
        <p:txBody>
          <a:bodyPr wrap="square">
            <a:spAutoFit/>
          </a:bodyPr>
          <a:lstStyle/>
          <a:p>
            <a:r>
              <a:rPr lang="en-US" dirty="0" smtClean="0">
                <a:solidFill>
                  <a:srgbClr val="000096"/>
                </a:solidFill>
                <a:latin typeface="Consolas" pitchFamily="49" charset="0"/>
              </a:rPr>
              <a:t>&lt;file_object</a:t>
            </a:r>
            <a:r>
              <a:rPr lang="en-US" dirty="0" smtClean="0">
                <a:solidFill>
                  <a:srgbClr val="F5844C"/>
                </a:solidFill>
                <a:latin typeface="Consolas" pitchFamily="49" charset="0"/>
              </a:rPr>
              <a:t> id</a:t>
            </a:r>
            <a:r>
              <a:rPr lang="en-US" dirty="0" smtClean="0">
                <a:solidFill>
                  <a:srgbClr val="FF8040"/>
                </a:solidFill>
                <a:latin typeface="Consolas" pitchFamily="49" charset="0"/>
              </a:rPr>
              <a:t>=</a:t>
            </a:r>
            <a:r>
              <a:rPr lang="en-US" dirty="0" smtClean="0">
                <a:solidFill>
                  <a:srgbClr val="993300"/>
                </a:solidFill>
                <a:latin typeface="Consolas" pitchFamily="49" charset="0"/>
              </a:rPr>
              <a:t>"oval:sample:obj:1"</a:t>
            </a:r>
            <a:r>
              <a:rPr lang="en-US" dirty="0" smtClean="0">
                <a:solidFill>
                  <a:srgbClr val="000096"/>
                </a:solidFill>
                <a:latin typeface="Consolas" pitchFamily="49" charset="0"/>
              </a:rPr>
              <a:t>&gt;</a:t>
            </a:r>
            <a:r>
              <a:rPr lang="en-US" dirty="0" smtClean="0">
                <a:solidFill>
                  <a:srgbClr val="000000"/>
                </a:solidFill>
                <a:latin typeface="Consolas" pitchFamily="49" charset="0"/>
              </a:rPr>
              <a:t/>
            </a:r>
            <a:br>
              <a:rPr lang="en-US" dirty="0" smtClean="0">
                <a:solidFill>
                  <a:srgbClr val="000000"/>
                </a:solidFill>
                <a:latin typeface="Consolas" pitchFamily="49" charset="0"/>
              </a:rPr>
            </a:br>
            <a:r>
              <a:rPr lang="en-US" dirty="0" smtClean="0">
                <a:solidFill>
                  <a:srgbClr val="000000"/>
                </a:solidFill>
                <a:latin typeface="Consolas" pitchFamily="49" charset="0"/>
              </a:rPr>
              <a:t>    </a:t>
            </a:r>
            <a:r>
              <a:rPr lang="en-US" dirty="0" smtClean="0">
                <a:solidFill>
                  <a:srgbClr val="000096"/>
                </a:solidFill>
                <a:latin typeface="Consolas" pitchFamily="49" charset="0"/>
              </a:rPr>
              <a:t>&lt;path</a:t>
            </a:r>
            <a:r>
              <a:rPr lang="en-US" dirty="0" smtClean="0">
                <a:solidFill>
                  <a:srgbClr val="F5844C"/>
                </a:solidFill>
                <a:latin typeface="Consolas" pitchFamily="49" charset="0"/>
              </a:rPr>
              <a:t> operation</a:t>
            </a:r>
            <a:r>
              <a:rPr lang="en-US" dirty="0" smtClean="0">
                <a:solidFill>
                  <a:srgbClr val="FF8040"/>
                </a:solidFill>
                <a:latin typeface="Consolas" pitchFamily="49" charset="0"/>
              </a:rPr>
              <a:t>=</a:t>
            </a:r>
            <a:r>
              <a:rPr lang="en-US" dirty="0" smtClean="0">
                <a:solidFill>
                  <a:srgbClr val="993300"/>
                </a:solidFill>
                <a:latin typeface="Consolas" pitchFamily="49" charset="0"/>
              </a:rPr>
              <a:t>"pattern match"</a:t>
            </a:r>
            <a:r>
              <a:rPr lang="en-US" dirty="0" smtClean="0">
                <a:solidFill>
                  <a:srgbClr val="000096"/>
                </a:solidFill>
                <a:latin typeface="Consolas" pitchFamily="49" charset="0"/>
              </a:rPr>
              <a:t>&gt;</a:t>
            </a:r>
            <a:r>
              <a:rPr lang="en-US" dirty="0" smtClean="0">
                <a:solidFill>
                  <a:srgbClr val="000000"/>
                </a:solidFill>
                <a:latin typeface="Consolas" pitchFamily="49" charset="0"/>
              </a:rPr>
              <a:t>.*</a:t>
            </a:r>
            <a:r>
              <a:rPr lang="en-US" dirty="0" smtClean="0">
                <a:solidFill>
                  <a:srgbClr val="000096"/>
                </a:solidFill>
                <a:latin typeface="Consolas" pitchFamily="49" charset="0"/>
              </a:rPr>
              <a:t>&lt;/path&gt;</a:t>
            </a:r>
            <a:r>
              <a:rPr lang="en-US" dirty="0" smtClean="0">
                <a:solidFill>
                  <a:srgbClr val="000000"/>
                </a:solidFill>
                <a:latin typeface="Consolas" pitchFamily="49" charset="0"/>
              </a:rPr>
              <a:t/>
            </a:r>
            <a:br>
              <a:rPr lang="en-US" dirty="0" smtClean="0">
                <a:solidFill>
                  <a:srgbClr val="000000"/>
                </a:solidFill>
                <a:latin typeface="Consolas" pitchFamily="49" charset="0"/>
              </a:rPr>
            </a:br>
            <a:r>
              <a:rPr lang="en-US" dirty="0" smtClean="0">
                <a:solidFill>
                  <a:srgbClr val="000000"/>
                </a:solidFill>
                <a:latin typeface="Consolas" pitchFamily="49" charset="0"/>
              </a:rPr>
              <a:t>    </a:t>
            </a:r>
            <a:r>
              <a:rPr lang="en-US" dirty="0" smtClean="0">
                <a:solidFill>
                  <a:srgbClr val="000096"/>
                </a:solidFill>
                <a:latin typeface="Consolas" pitchFamily="49" charset="0"/>
              </a:rPr>
              <a:t>&lt;filename</a:t>
            </a:r>
            <a:r>
              <a:rPr lang="en-US" dirty="0" smtClean="0">
                <a:solidFill>
                  <a:srgbClr val="F5844C"/>
                </a:solidFill>
                <a:latin typeface="Consolas" pitchFamily="49" charset="0"/>
              </a:rPr>
              <a:t> operation</a:t>
            </a:r>
            <a:r>
              <a:rPr lang="en-US" dirty="0" smtClean="0">
                <a:solidFill>
                  <a:srgbClr val="FF8040"/>
                </a:solidFill>
                <a:latin typeface="Consolas" pitchFamily="49" charset="0"/>
              </a:rPr>
              <a:t>=</a:t>
            </a:r>
            <a:r>
              <a:rPr lang="en-US" dirty="0" smtClean="0">
                <a:solidFill>
                  <a:srgbClr val="993300"/>
                </a:solidFill>
                <a:latin typeface="Consolas" pitchFamily="49" charset="0"/>
              </a:rPr>
              <a:t>"pattern match"</a:t>
            </a:r>
            <a:r>
              <a:rPr lang="en-US" dirty="0" smtClean="0">
                <a:solidFill>
                  <a:srgbClr val="000096"/>
                </a:solidFill>
                <a:latin typeface="Consolas" pitchFamily="49" charset="0"/>
              </a:rPr>
              <a:t>&gt;</a:t>
            </a:r>
            <a:r>
              <a:rPr lang="en-US" dirty="0" smtClean="0">
                <a:solidFill>
                  <a:srgbClr val="000000"/>
                </a:solidFill>
                <a:latin typeface="Consolas" pitchFamily="49" charset="0"/>
              </a:rPr>
              <a:t>.*</a:t>
            </a:r>
            <a:r>
              <a:rPr lang="en-US" dirty="0" smtClean="0">
                <a:solidFill>
                  <a:srgbClr val="000096"/>
                </a:solidFill>
                <a:latin typeface="Consolas" pitchFamily="49" charset="0"/>
              </a:rPr>
              <a:t>&lt;/filename&gt;</a:t>
            </a:r>
            <a:r>
              <a:rPr lang="en-US" dirty="0" smtClean="0">
                <a:solidFill>
                  <a:srgbClr val="000000"/>
                </a:solidFill>
                <a:latin typeface="Consolas" pitchFamily="49" charset="0"/>
              </a:rPr>
              <a:t/>
            </a:r>
            <a:br>
              <a:rPr lang="en-US" dirty="0" smtClean="0">
                <a:solidFill>
                  <a:srgbClr val="000000"/>
                </a:solidFill>
                <a:latin typeface="Consolas" pitchFamily="49" charset="0"/>
              </a:rPr>
            </a:br>
            <a:r>
              <a:rPr lang="en-US" dirty="0" smtClean="0">
                <a:solidFill>
                  <a:srgbClr val="000096"/>
                </a:solidFill>
                <a:latin typeface="Consolas" pitchFamily="49" charset="0"/>
              </a:rPr>
              <a:t>&lt;/file_object&gt;</a:t>
            </a:r>
            <a:endParaRPr lang="en-US" dirty="0">
              <a:latin typeface="Consolas" pitchFamily="49"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p:txBody>
          <a:bodyPr/>
          <a:lstStyle/>
          <a:p>
            <a:pPr lvl="0">
              <a:defRPr/>
            </a:pPr>
            <a:r>
              <a:rPr lang="en-US" dirty="0" smtClean="0"/>
              <a:t>We need to express the state of a world writable file</a:t>
            </a:r>
          </a:p>
        </p:txBody>
      </p:sp>
      <p:sp>
        <p:nvSpPr>
          <p:cNvPr id="6" name="Rectangle state"/>
          <p:cNvSpPr/>
          <p:nvPr/>
        </p:nvSpPr>
        <p:spPr>
          <a:xfrm>
            <a:off x="723900" y="3429000"/>
            <a:ext cx="7696200" cy="923330"/>
          </a:xfrm>
          <a:prstGeom prst="rect">
            <a:avLst/>
          </a:prstGeom>
        </p:spPr>
        <p:txBody>
          <a:bodyPr wrap="square">
            <a:spAutoFit/>
          </a:bodyPr>
          <a:lstStyle/>
          <a:p>
            <a:r>
              <a:rPr lang="en-US" dirty="0" smtClean="0">
                <a:solidFill>
                  <a:srgbClr val="000096"/>
                </a:solidFill>
                <a:latin typeface="Consolas" pitchFamily="49" charset="0"/>
              </a:rPr>
              <a:t>&lt;file_state</a:t>
            </a:r>
            <a:r>
              <a:rPr lang="en-US" dirty="0" smtClean="0">
                <a:solidFill>
                  <a:srgbClr val="F5844C"/>
                </a:solidFill>
                <a:latin typeface="Consolas" pitchFamily="49" charset="0"/>
              </a:rPr>
              <a:t> id</a:t>
            </a:r>
            <a:r>
              <a:rPr lang="en-US" dirty="0" smtClean="0">
                <a:solidFill>
                  <a:srgbClr val="FF8040"/>
                </a:solidFill>
                <a:latin typeface="Consolas" pitchFamily="49" charset="0"/>
              </a:rPr>
              <a:t>=</a:t>
            </a:r>
            <a:r>
              <a:rPr lang="en-US" dirty="0" smtClean="0">
                <a:solidFill>
                  <a:srgbClr val="993300"/>
                </a:solidFill>
                <a:latin typeface="Consolas" pitchFamily="49" charset="0"/>
              </a:rPr>
              <a:t>"oval:sample:ste:1"</a:t>
            </a:r>
            <a:r>
              <a:rPr lang="en-US" dirty="0" smtClean="0">
                <a:solidFill>
                  <a:srgbClr val="000096"/>
                </a:solidFill>
                <a:latin typeface="Consolas" pitchFamily="49" charset="0"/>
              </a:rPr>
              <a:t>&gt;</a:t>
            </a:r>
            <a:r>
              <a:rPr lang="en-US" dirty="0" smtClean="0">
                <a:solidFill>
                  <a:srgbClr val="000000"/>
                </a:solidFill>
                <a:latin typeface="Consolas" pitchFamily="49" charset="0"/>
              </a:rPr>
              <a:t/>
            </a:r>
            <a:br>
              <a:rPr lang="en-US" dirty="0" smtClean="0">
                <a:solidFill>
                  <a:srgbClr val="000000"/>
                </a:solidFill>
                <a:latin typeface="Consolas" pitchFamily="49" charset="0"/>
              </a:rPr>
            </a:br>
            <a:r>
              <a:rPr lang="en-US" dirty="0" smtClean="0">
                <a:solidFill>
                  <a:srgbClr val="000000"/>
                </a:solidFill>
                <a:latin typeface="Consolas" pitchFamily="49" charset="0"/>
              </a:rPr>
              <a:t>    </a:t>
            </a:r>
            <a:r>
              <a:rPr lang="en-US" dirty="0" smtClean="0">
                <a:solidFill>
                  <a:srgbClr val="000096"/>
                </a:solidFill>
                <a:latin typeface="Consolas" pitchFamily="49" charset="0"/>
              </a:rPr>
              <a:t>&lt;owrite</a:t>
            </a:r>
            <a:r>
              <a:rPr lang="en-US" dirty="0" smtClean="0">
                <a:solidFill>
                  <a:srgbClr val="F5844C"/>
                </a:solidFill>
                <a:latin typeface="Consolas" pitchFamily="49" charset="0"/>
              </a:rPr>
              <a:t> datatype</a:t>
            </a:r>
            <a:r>
              <a:rPr lang="en-US" dirty="0" smtClean="0">
                <a:solidFill>
                  <a:srgbClr val="FF8040"/>
                </a:solidFill>
                <a:latin typeface="Consolas" pitchFamily="49" charset="0"/>
              </a:rPr>
              <a:t>=</a:t>
            </a:r>
            <a:r>
              <a:rPr lang="en-US" dirty="0" smtClean="0">
                <a:solidFill>
                  <a:srgbClr val="993300"/>
                </a:solidFill>
                <a:latin typeface="Consolas" pitchFamily="49" charset="0"/>
              </a:rPr>
              <a:t>"boolean"</a:t>
            </a:r>
            <a:r>
              <a:rPr lang="en-US" dirty="0" smtClean="0">
                <a:solidFill>
                  <a:srgbClr val="000096"/>
                </a:solidFill>
                <a:latin typeface="Consolas" pitchFamily="49" charset="0"/>
              </a:rPr>
              <a:t>&gt;</a:t>
            </a:r>
            <a:r>
              <a:rPr lang="en-US" dirty="0" smtClean="0">
                <a:solidFill>
                  <a:srgbClr val="000000"/>
                </a:solidFill>
                <a:latin typeface="Consolas" pitchFamily="49" charset="0"/>
              </a:rPr>
              <a:t>1</a:t>
            </a:r>
            <a:r>
              <a:rPr lang="en-US" dirty="0" smtClean="0">
                <a:solidFill>
                  <a:srgbClr val="000096"/>
                </a:solidFill>
                <a:latin typeface="Consolas" pitchFamily="49" charset="0"/>
              </a:rPr>
              <a:t>&lt;/owrite&gt;</a:t>
            </a:r>
            <a:r>
              <a:rPr lang="en-US" dirty="0" smtClean="0">
                <a:solidFill>
                  <a:srgbClr val="000000"/>
                </a:solidFill>
                <a:latin typeface="Consolas" pitchFamily="49" charset="0"/>
              </a:rPr>
              <a:t/>
            </a:r>
            <a:br>
              <a:rPr lang="en-US" dirty="0" smtClean="0">
                <a:solidFill>
                  <a:srgbClr val="000000"/>
                </a:solidFill>
                <a:latin typeface="Consolas" pitchFamily="49" charset="0"/>
              </a:rPr>
            </a:br>
            <a:r>
              <a:rPr lang="en-US" dirty="0" smtClean="0">
                <a:solidFill>
                  <a:srgbClr val="000096"/>
                </a:solidFill>
                <a:latin typeface="Consolas" pitchFamily="49" charset="0"/>
              </a:rPr>
              <a:t>&lt;/file_state&gt;</a:t>
            </a:r>
            <a:endParaRPr lang="en-US" dirty="0">
              <a:latin typeface="Consolas" pitchFamily="49"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p:txBody>
          <a:bodyPr/>
          <a:lstStyle/>
          <a:p>
            <a:pPr lvl="0">
              <a:defRPr/>
            </a:pPr>
            <a:r>
              <a:rPr lang="en-US" dirty="0" smtClean="0"/>
              <a:t>We need to check every collected item against the specified state</a:t>
            </a:r>
          </a:p>
        </p:txBody>
      </p:sp>
      <p:sp>
        <p:nvSpPr>
          <p:cNvPr id="6" name="Rectangle state"/>
          <p:cNvSpPr/>
          <p:nvPr/>
        </p:nvSpPr>
        <p:spPr>
          <a:xfrm>
            <a:off x="723900" y="3429000"/>
            <a:ext cx="7696200" cy="1200329"/>
          </a:xfrm>
          <a:prstGeom prst="rect">
            <a:avLst/>
          </a:prstGeom>
        </p:spPr>
        <p:txBody>
          <a:bodyPr wrap="square">
            <a:spAutoFit/>
          </a:bodyPr>
          <a:lstStyle/>
          <a:p>
            <a:r>
              <a:rPr lang="en-US" dirty="0" smtClean="0">
                <a:solidFill>
                  <a:srgbClr val="000096"/>
                </a:solidFill>
                <a:latin typeface="Consolas" pitchFamily="49" charset="0"/>
              </a:rPr>
              <a:t>&lt;file_test</a:t>
            </a:r>
            <a:r>
              <a:rPr lang="en-US" dirty="0" smtClean="0">
                <a:solidFill>
                  <a:srgbClr val="F5844C"/>
                </a:solidFill>
                <a:latin typeface="Consolas" pitchFamily="49" charset="0"/>
              </a:rPr>
              <a:t> id</a:t>
            </a:r>
            <a:r>
              <a:rPr lang="en-US" dirty="0" smtClean="0">
                <a:solidFill>
                  <a:srgbClr val="FF8040"/>
                </a:solidFill>
                <a:latin typeface="Consolas" pitchFamily="49" charset="0"/>
              </a:rPr>
              <a:t>=</a:t>
            </a:r>
            <a:r>
              <a:rPr lang="en-US" dirty="0" smtClean="0">
                <a:solidFill>
                  <a:srgbClr val="993300"/>
                </a:solidFill>
                <a:latin typeface="Consolas" pitchFamily="49" charset="0"/>
              </a:rPr>
              <a:t>"oval:sample:tst:1"</a:t>
            </a:r>
            <a:r>
              <a:rPr lang="en-US" dirty="0" smtClean="0">
                <a:solidFill>
                  <a:srgbClr val="F5844C"/>
                </a:solidFill>
                <a:latin typeface="Consolas" pitchFamily="49" charset="0"/>
              </a:rPr>
              <a:t> check</a:t>
            </a:r>
            <a:r>
              <a:rPr lang="en-US" dirty="0" smtClean="0">
                <a:solidFill>
                  <a:srgbClr val="FF8040"/>
                </a:solidFill>
                <a:latin typeface="Consolas" pitchFamily="49" charset="0"/>
              </a:rPr>
              <a:t>=</a:t>
            </a:r>
            <a:r>
              <a:rPr lang="en-US" dirty="0" smtClean="0">
                <a:solidFill>
                  <a:srgbClr val="993300"/>
                </a:solidFill>
                <a:latin typeface="Consolas" pitchFamily="49" charset="0"/>
              </a:rPr>
              <a:t>"at least one"</a:t>
            </a:r>
            <a:r>
              <a:rPr lang="en-US" dirty="0" smtClean="0">
                <a:solidFill>
                  <a:srgbClr val="000096"/>
                </a:solidFill>
                <a:latin typeface="Consolas" pitchFamily="49" charset="0"/>
              </a:rPr>
              <a:t>&gt;</a:t>
            </a:r>
            <a:r>
              <a:rPr lang="en-US" dirty="0" smtClean="0">
                <a:solidFill>
                  <a:srgbClr val="000000"/>
                </a:solidFill>
                <a:latin typeface="Consolas" pitchFamily="49" charset="0"/>
              </a:rPr>
              <a:t/>
            </a:r>
            <a:br>
              <a:rPr lang="en-US" dirty="0" smtClean="0">
                <a:solidFill>
                  <a:srgbClr val="000000"/>
                </a:solidFill>
                <a:latin typeface="Consolas" pitchFamily="49" charset="0"/>
              </a:rPr>
            </a:br>
            <a:r>
              <a:rPr lang="en-US" dirty="0" smtClean="0">
                <a:solidFill>
                  <a:srgbClr val="000000"/>
                </a:solidFill>
                <a:latin typeface="Consolas" pitchFamily="49" charset="0"/>
              </a:rPr>
              <a:t>    </a:t>
            </a:r>
            <a:r>
              <a:rPr lang="en-US" dirty="0" smtClean="0">
                <a:solidFill>
                  <a:srgbClr val="000096"/>
                </a:solidFill>
                <a:latin typeface="Consolas" pitchFamily="49" charset="0"/>
              </a:rPr>
              <a:t>&lt;object</a:t>
            </a:r>
            <a:r>
              <a:rPr lang="en-US" dirty="0" smtClean="0">
                <a:solidFill>
                  <a:srgbClr val="F5844C"/>
                </a:solidFill>
                <a:latin typeface="Consolas" pitchFamily="49" charset="0"/>
              </a:rPr>
              <a:t> object_ref</a:t>
            </a:r>
            <a:r>
              <a:rPr lang="en-US" dirty="0" smtClean="0">
                <a:solidFill>
                  <a:srgbClr val="FF8040"/>
                </a:solidFill>
                <a:latin typeface="Consolas" pitchFamily="49" charset="0"/>
              </a:rPr>
              <a:t>=</a:t>
            </a:r>
            <a:r>
              <a:rPr lang="en-US" dirty="0" smtClean="0">
                <a:solidFill>
                  <a:srgbClr val="993300"/>
                </a:solidFill>
                <a:latin typeface="Consolas" pitchFamily="49" charset="0"/>
              </a:rPr>
              <a:t>"oval:sample:obj:1"</a:t>
            </a:r>
            <a:r>
              <a:rPr lang="en-US" dirty="0" smtClean="0">
                <a:solidFill>
                  <a:srgbClr val="000096"/>
                </a:solidFill>
                <a:latin typeface="Consolas" pitchFamily="49" charset="0"/>
              </a:rPr>
              <a:t>/&gt;</a:t>
            </a:r>
            <a:r>
              <a:rPr lang="en-US" dirty="0" smtClean="0">
                <a:solidFill>
                  <a:srgbClr val="000000"/>
                </a:solidFill>
                <a:latin typeface="Consolas" pitchFamily="49" charset="0"/>
              </a:rPr>
              <a:t/>
            </a:r>
            <a:br>
              <a:rPr lang="en-US" dirty="0" smtClean="0">
                <a:solidFill>
                  <a:srgbClr val="000000"/>
                </a:solidFill>
                <a:latin typeface="Consolas" pitchFamily="49" charset="0"/>
              </a:rPr>
            </a:br>
            <a:r>
              <a:rPr lang="en-US" dirty="0" smtClean="0">
                <a:solidFill>
                  <a:srgbClr val="000000"/>
                </a:solidFill>
                <a:latin typeface="Consolas" pitchFamily="49" charset="0"/>
              </a:rPr>
              <a:t>    </a:t>
            </a:r>
            <a:r>
              <a:rPr lang="en-US" dirty="0" smtClean="0">
                <a:solidFill>
                  <a:srgbClr val="000096"/>
                </a:solidFill>
                <a:latin typeface="Consolas" pitchFamily="49" charset="0"/>
              </a:rPr>
              <a:t>&lt;state</a:t>
            </a:r>
            <a:r>
              <a:rPr lang="en-US" dirty="0" smtClean="0">
                <a:solidFill>
                  <a:srgbClr val="F5844C"/>
                </a:solidFill>
                <a:latin typeface="Consolas" pitchFamily="49" charset="0"/>
              </a:rPr>
              <a:t> state_ref</a:t>
            </a:r>
            <a:r>
              <a:rPr lang="en-US" dirty="0" smtClean="0">
                <a:solidFill>
                  <a:srgbClr val="FF8040"/>
                </a:solidFill>
                <a:latin typeface="Consolas" pitchFamily="49" charset="0"/>
              </a:rPr>
              <a:t>=</a:t>
            </a:r>
            <a:r>
              <a:rPr lang="en-US" dirty="0" smtClean="0">
                <a:solidFill>
                  <a:srgbClr val="993300"/>
                </a:solidFill>
                <a:latin typeface="Consolas" pitchFamily="49" charset="0"/>
              </a:rPr>
              <a:t>"oval:sample:ste:1"</a:t>
            </a:r>
            <a:r>
              <a:rPr lang="en-US" dirty="0" smtClean="0">
                <a:solidFill>
                  <a:srgbClr val="000096"/>
                </a:solidFill>
                <a:latin typeface="Consolas" pitchFamily="49" charset="0"/>
              </a:rPr>
              <a:t>/&gt;</a:t>
            </a:r>
            <a:r>
              <a:rPr lang="en-US" dirty="0" smtClean="0">
                <a:solidFill>
                  <a:srgbClr val="000000"/>
                </a:solidFill>
                <a:latin typeface="Consolas" pitchFamily="49" charset="0"/>
              </a:rPr>
              <a:t/>
            </a:r>
            <a:br>
              <a:rPr lang="en-US" dirty="0" smtClean="0">
                <a:solidFill>
                  <a:srgbClr val="000000"/>
                </a:solidFill>
                <a:latin typeface="Consolas" pitchFamily="49" charset="0"/>
              </a:rPr>
            </a:br>
            <a:r>
              <a:rPr lang="en-US" dirty="0" smtClean="0">
                <a:solidFill>
                  <a:srgbClr val="000096"/>
                </a:solidFill>
                <a:latin typeface="Consolas" pitchFamily="49" charset="0"/>
              </a:rPr>
              <a:t>&lt;/file_test&gt;</a:t>
            </a:r>
            <a:endParaRPr lang="en-US" dirty="0">
              <a:latin typeface="Consolas" pitchFamily="49"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 What’s the Problem?</a:t>
            </a:r>
            <a:endParaRPr lang="en-US" dirty="0"/>
          </a:p>
        </p:txBody>
      </p:sp>
      <p:sp>
        <p:nvSpPr>
          <p:cNvPr id="3" name="Content Placeholder 2"/>
          <p:cNvSpPr>
            <a:spLocks noGrp="1"/>
          </p:cNvSpPr>
          <p:nvPr>
            <p:ph idx="1"/>
          </p:nvPr>
        </p:nvSpPr>
        <p:spPr>
          <a:xfrm>
            <a:off x="457200" y="1655857"/>
            <a:ext cx="8229600" cy="4668743"/>
          </a:xfrm>
        </p:spPr>
        <p:txBody>
          <a:bodyPr>
            <a:noAutofit/>
          </a:bodyPr>
          <a:lstStyle/>
          <a:p>
            <a:r>
              <a:rPr lang="en-US" sz="2000" dirty="0" smtClean="0"/>
              <a:t>OVAL System Characteristics and Results files are created with a </a:t>
            </a:r>
            <a:r>
              <a:rPr lang="en-US" sz="2000" dirty="0" smtClean="0">
                <a:latin typeface="Consolas" pitchFamily="49" charset="0"/>
              </a:rPr>
              <a:t>&lt;file_item&gt;</a:t>
            </a:r>
            <a:r>
              <a:rPr lang="en-US" sz="2000" dirty="0" smtClean="0"/>
              <a:t> for </a:t>
            </a:r>
            <a:r>
              <a:rPr lang="en-US" sz="2000" b="1" dirty="0" smtClean="0"/>
              <a:t>EVERY </a:t>
            </a:r>
            <a:r>
              <a:rPr lang="en-US" sz="2000" dirty="0" smtClean="0"/>
              <a:t>file</a:t>
            </a:r>
            <a:r>
              <a:rPr lang="en-US" sz="2000" b="1" dirty="0" smtClean="0"/>
              <a:t> </a:t>
            </a:r>
            <a:r>
              <a:rPr lang="en-US" sz="2000" dirty="0" smtClean="0"/>
              <a:t>found on the system</a:t>
            </a:r>
          </a:p>
          <a:p>
            <a:pPr lvl="1"/>
            <a:r>
              <a:rPr lang="en-US" sz="2000" dirty="0" smtClean="0"/>
              <a:t>Most items are un-needed</a:t>
            </a:r>
          </a:p>
          <a:p>
            <a:pPr lvl="2"/>
            <a:r>
              <a:rPr lang="en-US" dirty="0" smtClean="0"/>
              <a:t>1254 out of 148745 files were world writable (less than 1%)</a:t>
            </a:r>
          </a:p>
          <a:p>
            <a:pPr lvl="1"/>
            <a:r>
              <a:rPr lang="en-US" sz="2000" dirty="0" smtClean="0"/>
              <a:t>Creates very large files</a:t>
            </a:r>
          </a:p>
          <a:p>
            <a:pPr lvl="2"/>
            <a:r>
              <a:rPr lang="en-US" dirty="0" smtClean="0"/>
              <a:t>160 MB for all files (1.24 MB for world writable files)</a:t>
            </a:r>
          </a:p>
          <a:p>
            <a:endParaRPr lang="en-US" sz="2000" dirty="0" smtClean="0"/>
          </a:p>
          <a:p>
            <a:r>
              <a:rPr lang="en-US" sz="2000" dirty="0" smtClean="0"/>
              <a:t>Affects the performance of tools	</a:t>
            </a:r>
          </a:p>
          <a:p>
            <a:pPr lvl="1"/>
            <a:r>
              <a:rPr lang="en-US" sz="2000" dirty="0" smtClean="0"/>
              <a:t>CPU &amp; memory</a:t>
            </a:r>
          </a:p>
          <a:p>
            <a:pPr lvl="1"/>
            <a:r>
              <a:rPr lang="en-US" sz="2000" dirty="0" smtClean="0"/>
              <a:t>Time</a:t>
            </a:r>
          </a:p>
          <a:p>
            <a:endParaRPr lang="en-US" sz="2000" dirty="0" smtClean="0"/>
          </a:p>
          <a:p>
            <a:r>
              <a:rPr lang="en-US" sz="2000" dirty="0" smtClean="0"/>
              <a:t>Does anyone see this as relevant problem today? What about in the future?</a:t>
            </a:r>
          </a:p>
          <a:p>
            <a:pPr lvl="1">
              <a:buNone/>
            </a:pPr>
            <a:endParaRPr lang="en-US" sz="1800" dirty="0" smtClean="0"/>
          </a:p>
          <a:p>
            <a:endParaRPr lang="en-US" sz="1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Optimizing Item Searches</a:t>
            </a:r>
            <a:endParaRPr lang="en-US" dirty="0"/>
          </a:p>
        </p:txBody>
      </p:sp>
      <p:sp>
        <p:nvSpPr>
          <p:cNvPr id="3" name="Content Placeholder 2"/>
          <p:cNvSpPr>
            <a:spLocks noGrp="1"/>
          </p:cNvSpPr>
          <p:nvPr>
            <p:ph idx="1"/>
          </p:nvPr>
        </p:nvSpPr>
        <p:spPr/>
        <p:txBody>
          <a:bodyPr/>
          <a:lstStyle/>
          <a:p>
            <a:r>
              <a:rPr lang="en-US" dirty="0" smtClean="0"/>
              <a:t>Background</a:t>
            </a:r>
          </a:p>
          <a:p>
            <a:endParaRPr lang="en-US" dirty="0" smtClean="0"/>
          </a:p>
          <a:p>
            <a:r>
              <a:rPr lang="en-US" dirty="0" smtClean="0"/>
              <a:t>How can we optimize now? </a:t>
            </a:r>
          </a:p>
          <a:p>
            <a:endParaRPr lang="en-US" dirty="0" smtClean="0"/>
          </a:p>
          <a:p>
            <a:r>
              <a:rPr lang="en-US" dirty="0" smtClean="0"/>
              <a:t>How could we optimize in 5.8? </a:t>
            </a:r>
          </a:p>
          <a:p>
            <a:endParaRPr lang="en-US" dirty="0" smtClean="0"/>
          </a:p>
          <a:p>
            <a:r>
              <a:rPr lang="en-US" dirty="0" smtClean="0"/>
              <a:t>Looking beyond 5.x</a:t>
            </a:r>
          </a:p>
          <a:p>
            <a:endParaRPr lang="en-US" dirty="0" smtClean="0"/>
          </a:p>
          <a:p>
            <a:r>
              <a:rPr lang="en-US" dirty="0" smtClean="0"/>
              <a:t>Discussion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mph" presetSubtype="2" fill="hold" nodeType="withEffect">
                                  <p:stCondLst>
                                    <p:cond delay="0"/>
                                  </p:stCondLst>
                                  <p:childTnLst>
                                    <p:animClr clrSpc="rgb">
                                      <p:cBhvr override="childStyle">
                                        <p:cTn id="6" dur="500" fill="hold"/>
                                        <p:tgtEl>
                                          <p:spTgt spid="3">
                                            <p:txEl>
                                              <p:pRg st="2" end="2"/>
                                            </p:txEl>
                                          </p:spTgt>
                                        </p:tgtEl>
                                        <p:attrNameLst>
                                          <p:attrName>style.color</p:attrName>
                                        </p:attrNameLst>
                                      </p:cBhvr>
                                      <p:to>
                                        <a:srgbClr val="FF0000"/>
                                      </p:to>
                                    </p:animClr>
                                  </p:childTnLst>
                                </p:cTn>
                              </p:par>
                              <p:par>
                                <p:cTn id="7" presetID="5" presetClass="emph" presetSubtype="1" nodeType="withEffect">
                                  <p:stCondLst>
                                    <p:cond delay="0"/>
                                  </p:stCondLst>
                                  <p:childTnLst>
                                    <p:set>
                                      <p:cBhvr override="childStyle">
                                        <p:cTn id="8" dur="indefinite"/>
                                        <p:tgtEl>
                                          <p:spTgt spid="3">
                                            <p:txEl>
                                              <p:pRg st="2" end="2"/>
                                            </p:txEl>
                                          </p:spTgt>
                                        </p:tgtEl>
                                        <p:attrNameLst>
                                          <p:attrName>style.fontStyle</p:attrName>
                                        </p:attrNameLst>
                                      </p:cBhvr>
                                      <p:to>
                                        <p:strVal val="normal"/>
                                      </p:to>
                                    </p:set>
                                    <p:set>
                                      <p:cBhvr override="childStyle">
                                        <p:cTn id="9" dur="indefinite"/>
                                        <p:tgtEl>
                                          <p:spTgt spid="3">
                                            <p:txEl>
                                              <p:pRg st="2" end="2"/>
                                            </p:txEl>
                                          </p:spTgt>
                                        </p:tgtEl>
                                        <p:attrNameLst>
                                          <p:attrName>style.fontWeight</p:attrName>
                                        </p:attrNameLst>
                                      </p:cBhvr>
                                      <p:to>
                                        <p:strVal val="bold"/>
                                      </p:to>
                                    </p:set>
                                    <p:set>
                                      <p:cBhvr override="childStyle">
                                        <p:cTn id="10" dur="indefinite"/>
                                        <p:tgtEl>
                                          <p:spTgt spid="3">
                                            <p:txEl>
                                              <p:pRg st="2" end="2"/>
                                            </p:txEl>
                                          </p:spTgt>
                                        </p:tgtEl>
                                        <p:attrNameLst>
                                          <p:attrName>style.textDecorationUnderline</p:attrName>
                                        </p:attrNameLst>
                                      </p:cBhvr>
                                      <p:to>
                                        <p:strVal val="fals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Last Year’s Topics (1)</a:t>
            </a:r>
          </a:p>
        </p:txBody>
      </p:sp>
      <p:sp>
        <p:nvSpPr>
          <p:cNvPr id="3" name="Content Placeholder 2"/>
          <p:cNvSpPr>
            <a:spLocks noGrp="1"/>
          </p:cNvSpPr>
          <p:nvPr>
            <p:ph idx="1"/>
          </p:nvPr>
        </p:nvSpPr>
        <p:spPr>
          <a:xfrm>
            <a:off x="457200" y="1447800"/>
            <a:ext cx="8686800" cy="4581621"/>
          </a:xfrm>
        </p:spPr>
        <p:txBody>
          <a:bodyPr/>
          <a:lstStyle/>
          <a:p>
            <a:r>
              <a:rPr lang="en-US" dirty="0" smtClean="0"/>
              <a:t>Deprecation Policy Review</a:t>
            </a:r>
          </a:p>
          <a:p>
            <a:r>
              <a:rPr lang="en-US" dirty="0" smtClean="0"/>
              <a:t>Schematron Usage in OVAL</a:t>
            </a:r>
          </a:p>
          <a:p>
            <a:r>
              <a:rPr lang="en-US" dirty="0" smtClean="0"/>
              <a:t>Element Name Reconciliation</a:t>
            </a:r>
          </a:p>
          <a:p>
            <a:r>
              <a:rPr lang="en-US" dirty="0" err="1" smtClean="0"/>
              <a:t>xsd:choice</a:t>
            </a:r>
            <a:r>
              <a:rPr lang="en-US" dirty="0" smtClean="0"/>
              <a:t> Structure on Objects</a:t>
            </a:r>
          </a:p>
          <a:p>
            <a:r>
              <a:rPr lang="en-US" dirty="0" smtClean="0"/>
              <a:t>Supporting N-</a:t>
            </a:r>
            <a:r>
              <a:rPr lang="en-US" dirty="0" err="1" smtClean="0"/>
              <a:t>Tuples</a:t>
            </a:r>
            <a:r>
              <a:rPr lang="en-US" dirty="0" smtClean="0"/>
              <a:t> in OVAL</a:t>
            </a:r>
          </a:p>
          <a:p>
            <a:r>
              <a:rPr lang="en-US" dirty="0" smtClean="0"/>
              <a:t>Pattern Match on Enumerations</a:t>
            </a:r>
          </a:p>
          <a:p>
            <a:r>
              <a:rPr lang="en-US" dirty="0" smtClean="0"/>
              <a:t>Tests Reference Multiple States</a:t>
            </a:r>
          </a:p>
          <a:p>
            <a:r>
              <a:rPr lang="en-US" dirty="0" smtClean="0"/>
              <a:t>Introduce PCRE Based Pattern Matches</a:t>
            </a:r>
          </a:p>
          <a:p>
            <a:r>
              <a:rPr lang="en-US" dirty="0" smtClean="0"/>
              <a:t>Emerging Use Case: “OVAL for System Inventory?”</a:t>
            </a:r>
            <a:endParaRPr lang="en-US" sz="3600" dirty="0" smtClean="0"/>
          </a:p>
          <a:p>
            <a:endParaRPr lang="en-US" sz="3200"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274638"/>
            <a:ext cx="7239000" cy="944562"/>
          </a:xfrm>
        </p:spPr>
        <p:txBody>
          <a:bodyPr/>
          <a:lstStyle/>
          <a:p>
            <a:r>
              <a:rPr lang="en-US" dirty="0" smtClean="0"/>
              <a:t>Using </a:t>
            </a:r>
            <a:r>
              <a:rPr lang="en-US" dirty="0" smtClean="0">
                <a:latin typeface="Consolas" pitchFamily="49" charset="0"/>
              </a:rPr>
              <a:t>@flag='incomplete'</a:t>
            </a:r>
            <a:r>
              <a:rPr lang="en-US" dirty="0" smtClean="0"/>
              <a:t> </a:t>
            </a:r>
            <a:endParaRPr lang="en-US" dirty="0">
              <a:latin typeface="Consolas" pitchFamily="49" charset="0"/>
            </a:endParaRPr>
          </a:p>
        </p:txBody>
      </p:sp>
      <p:sp>
        <p:nvSpPr>
          <p:cNvPr id="9" name="Content Placeholder 8"/>
          <p:cNvSpPr>
            <a:spLocks noGrp="1"/>
          </p:cNvSpPr>
          <p:nvPr>
            <p:ph idx="1"/>
          </p:nvPr>
        </p:nvSpPr>
        <p:spPr>
          <a:xfrm>
            <a:off x="457200" y="1655857"/>
            <a:ext cx="8229600" cy="4668743"/>
          </a:xfrm>
        </p:spPr>
        <p:txBody>
          <a:bodyPr>
            <a:noAutofit/>
          </a:bodyPr>
          <a:lstStyle/>
          <a:p>
            <a:r>
              <a:rPr lang="en-US" sz="2200" dirty="0" smtClean="0"/>
              <a:t>The </a:t>
            </a:r>
            <a:r>
              <a:rPr lang="en-US" sz="2200" dirty="0" smtClean="0">
                <a:latin typeface="Consolas" pitchFamily="49" charset="0"/>
              </a:rPr>
              <a:t>@flag</a:t>
            </a:r>
            <a:r>
              <a:rPr lang="en-US" sz="2200" dirty="0" smtClean="0"/>
              <a:t> attribute provides information about the outcome of a collected object in an OVAL System Characteristics file.</a:t>
            </a:r>
          </a:p>
          <a:p>
            <a:endParaRPr lang="en-US" sz="2200" dirty="0" smtClean="0"/>
          </a:p>
          <a:p>
            <a:r>
              <a:rPr lang="en-US" sz="2200" i="1" dirty="0" smtClean="0"/>
              <a:t>A flag of 'incomplete' indicates that a matching item exists on the system, but only some of the matching items have been identified and are represented in the system characteristics file. It is unknown if additional matching items also exist…</a:t>
            </a:r>
          </a:p>
          <a:p>
            <a:endParaRPr lang="en-US" sz="2200" dirty="0" smtClean="0"/>
          </a:p>
          <a:p>
            <a:r>
              <a:rPr lang="en-US" sz="2200" dirty="0" smtClean="0"/>
              <a:t>How can we optimize with an </a:t>
            </a:r>
            <a:r>
              <a:rPr lang="en-US" sz="2200" dirty="0" smtClean="0">
                <a:latin typeface="Consolas" pitchFamily="49" charset="0"/>
              </a:rPr>
              <a:t>'incomplete'</a:t>
            </a:r>
            <a:r>
              <a:rPr lang="en-US" sz="2200" dirty="0" smtClean="0"/>
              <a:t> object? </a:t>
            </a:r>
          </a:p>
          <a:p>
            <a:pPr>
              <a:buNone/>
            </a:pPr>
            <a:endParaRPr lang="en-US" sz="2200" dirty="0" smtClean="0"/>
          </a:p>
          <a:p>
            <a:r>
              <a:rPr lang="en-US" sz="2200" dirty="0" smtClean="0"/>
              <a:t>Let’s look at an example…</a:t>
            </a:r>
            <a:endParaRPr lang="en-US" sz="2200" dirty="0" smtClean="0">
              <a:solidFill>
                <a:srgbClr val="FFC000"/>
              </a:solidFill>
            </a:endParaRPr>
          </a:p>
          <a:p>
            <a:endParaRPr lang="en-US" sz="2200" dirty="0" smtClean="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274638"/>
            <a:ext cx="7239000" cy="944562"/>
          </a:xfrm>
        </p:spPr>
        <p:txBody>
          <a:bodyPr/>
          <a:lstStyle/>
          <a:p>
            <a:r>
              <a:rPr lang="en-US" dirty="0" smtClean="0"/>
              <a:t>Using </a:t>
            </a:r>
            <a:r>
              <a:rPr lang="en-US" dirty="0" smtClean="0">
                <a:latin typeface="Consolas" pitchFamily="49" charset="0"/>
              </a:rPr>
              <a:t>@flag='incomplete'</a:t>
            </a:r>
            <a:r>
              <a:rPr lang="en-US" dirty="0" smtClean="0"/>
              <a:t> </a:t>
            </a:r>
            <a:endParaRPr lang="en-US" dirty="0"/>
          </a:p>
        </p:txBody>
      </p:sp>
      <p:sp>
        <p:nvSpPr>
          <p:cNvPr id="9" name="Content Placeholder 8"/>
          <p:cNvSpPr>
            <a:spLocks noGrp="1"/>
          </p:cNvSpPr>
          <p:nvPr>
            <p:ph idx="1"/>
          </p:nvPr>
        </p:nvSpPr>
        <p:spPr>
          <a:xfrm>
            <a:off x="457200" y="1600201"/>
            <a:ext cx="8229600" cy="533400"/>
          </a:xfrm>
        </p:spPr>
        <p:txBody>
          <a:bodyPr>
            <a:noAutofit/>
          </a:bodyPr>
          <a:lstStyle/>
          <a:p>
            <a:pPr>
              <a:buNone/>
            </a:pPr>
            <a:r>
              <a:rPr lang="en-US" sz="2400" dirty="0" smtClean="0"/>
              <a:t>Evaluate to </a:t>
            </a:r>
            <a:r>
              <a:rPr lang="en-US" sz="2400" dirty="0" smtClean="0">
                <a:latin typeface="Consolas" pitchFamily="49" charset="0"/>
              </a:rPr>
              <a:t>true</a:t>
            </a:r>
            <a:r>
              <a:rPr lang="en-US" sz="2400" dirty="0" smtClean="0"/>
              <a:t> if there are no world writable files</a:t>
            </a:r>
          </a:p>
          <a:p>
            <a:pPr>
              <a:buNone/>
            </a:pPr>
            <a:endParaRPr lang="en-US" sz="1400" dirty="0" smtClean="0">
              <a:solidFill>
                <a:srgbClr val="000096"/>
              </a:solidFill>
            </a:endParaRPr>
          </a:p>
          <a:p>
            <a:pPr>
              <a:buNone/>
            </a:pPr>
            <a:r>
              <a:rPr lang="en-US" sz="1400" dirty="0" smtClean="0">
                <a:solidFill>
                  <a:srgbClr val="000096"/>
                </a:solidFill>
                <a:latin typeface="Consolas" pitchFamily="49" charset="0"/>
              </a:rPr>
              <a:t>&lt;file_test</a:t>
            </a:r>
            <a:r>
              <a:rPr lang="en-US" sz="1400" dirty="0" smtClean="0">
                <a:solidFill>
                  <a:srgbClr val="F5844C"/>
                </a:solidFill>
                <a:latin typeface="Consolas" pitchFamily="49" charset="0"/>
              </a:rPr>
              <a:t> id</a:t>
            </a:r>
            <a:r>
              <a:rPr lang="en-US" sz="1400" dirty="0" smtClean="0">
                <a:solidFill>
                  <a:srgbClr val="FF8040"/>
                </a:solidFill>
                <a:latin typeface="Consolas" pitchFamily="49" charset="0"/>
              </a:rPr>
              <a:t>=</a:t>
            </a:r>
            <a:r>
              <a:rPr lang="en-US" sz="1400" dirty="0" smtClean="0">
                <a:solidFill>
                  <a:srgbClr val="993300"/>
                </a:solidFill>
                <a:latin typeface="Consolas" pitchFamily="49" charset="0"/>
              </a:rPr>
              <a:t>"oval:sample:tst:1"</a:t>
            </a:r>
            <a:r>
              <a:rPr lang="en-US" sz="1400" dirty="0" smtClean="0">
                <a:solidFill>
                  <a:srgbClr val="F5844C"/>
                </a:solidFill>
                <a:latin typeface="Consolas" pitchFamily="49" charset="0"/>
              </a:rPr>
              <a:t> check_existence</a:t>
            </a:r>
            <a:r>
              <a:rPr lang="en-US" sz="1400" dirty="0" smtClean="0">
                <a:solidFill>
                  <a:srgbClr val="FF8040"/>
                </a:solidFill>
                <a:latin typeface="Consolas" pitchFamily="49" charset="0"/>
              </a:rPr>
              <a:t>=</a:t>
            </a:r>
            <a:r>
              <a:rPr lang="en-US" sz="1400" dirty="0" smtClean="0">
                <a:solidFill>
                  <a:srgbClr val="993300"/>
                </a:solidFill>
                <a:latin typeface="Consolas" pitchFamily="49" charset="0"/>
              </a:rPr>
              <a:t>“none_exist"</a:t>
            </a:r>
            <a:r>
              <a:rPr lang="en-US" sz="1400" dirty="0" smtClean="0">
                <a:solidFill>
                  <a:srgbClr val="000096"/>
                </a:solidFill>
                <a:latin typeface="Consolas" pitchFamily="49" charset="0"/>
              </a:rPr>
              <a:t>&gt;</a:t>
            </a:r>
            <a:r>
              <a:rPr lang="en-US" sz="1400" dirty="0" smtClean="0">
                <a:solidFill>
                  <a:srgbClr val="000000"/>
                </a:solidFill>
                <a:latin typeface="Consolas" pitchFamily="49" charset="0"/>
              </a:rPr>
              <a:t/>
            </a:r>
            <a:br>
              <a:rPr lang="en-US" sz="1400" dirty="0" smtClean="0">
                <a:solidFill>
                  <a:srgbClr val="000000"/>
                </a:solidFill>
                <a:latin typeface="Consolas" pitchFamily="49" charset="0"/>
              </a:rPr>
            </a:br>
            <a:r>
              <a:rPr lang="en-US" sz="1400" dirty="0" smtClean="0">
                <a:solidFill>
                  <a:srgbClr val="000096"/>
                </a:solidFill>
                <a:latin typeface="Consolas" pitchFamily="49" charset="0"/>
              </a:rPr>
              <a:t>&lt;object</a:t>
            </a:r>
            <a:r>
              <a:rPr lang="en-US" sz="1400" dirty="0" smtClean="0">
                <a:solidFill>
                  <a:srgbClr val="F5844C"/>
                </a:solidFill>
                <a:latin typeface="Consolas" pitchFamily="49" charset="0"/>
              </a:rPr>
              <a:t> object_ref</a:t>
            </a:r>
            <a:r>
              <a:rPr lang="en-US" sz="1400" dirty="0" smtClean="0">
                <a:solidFill>
                  <a:srgbClr val="FF8040"/>
                </a:solidFill>
                <a:latin typeface="Consolas" pitchFamily="49" charset="0"/>
              </a:rPr>
              <a:t>=</a:t>
            </a:r>
            <a:r>
              <a:rPr lang="en-US" sz="1400" dirty="0" smtClean="0">
                <a:solidFill>
                  <a:srgbClr val="993300"/>
                </a:solidFill>
                <a:latin typeface="Consolas" pitchFamily="49" charset="0"/>
              </a:rPr>
              <a:t>"oval:sample:obj:1"</a:t>
            </a:r>
            <a:r>
              <a:rPr lang="en-US" sz="1400" dirty="0" smtClean="0">
                <a:solidFill>
                  <a:srgbClr val="000096"/>
                </a:solidFill>
                <a:latin typeface="Consolas" pitchFamily="49" charset="0"/>
              </a:rPr>
              <a:t>/&gt;</a:t>
            </a:r>
            <a:endParaRPr lang="en-US" sz="1400" dirty="0" smtClean="0">
              <a:solidFill>
                <a:srgbClr val="000000"/>
              </a:solidFill>
              <a:latin typeface="Consolas" pitchFamily="49" charset="0"/>
            </a:endParaRPr>
          </a:p>
          <a:p>
            <a:pPr>
              <a:buNone/>
            </a:pPr>
            <a:r>
              <a:rPr lang="en-US" sz="1400" dirty="0" smtClean="0">
                <a:solidFill>
                  <a:srgbClr val="000096"/>
                </a:solidFill>
                <a:latin typeface="Consolas" pitchFamily="49" charset="0"/>
              </a:rPr>
              <a:t>&lt;/file_test&gt;</a:t>
            </a:r>
            <a:endParaRPr lang="en-US" sz="1400" dirty="0" smtClean="0">
              <a:solidFill>
                <a:srgbClr val="000000"/>
              </a:solidFill>
              <a:latin typeface="Consolas" pitchFamily="49" charset="0"/>
            </a:endParaRPr>
          </a:p>
          <a:p>
            <a:pPr>
              <a:buNone/>
            </a:pPr>
            <a:r>
              <a:rPr lang="en-US" sz="1400" dirty="0" smtClean="0">
                <a:solidFill>
                  <a:srgbClr val="000096"/>
                </a:solidFill>
                <a:latin typeface="Consolas" pitchFamily="49" charset="0"/>
              </a:rPr>
              <a:t>&lt;file_object</a:t>
            </a:r>
            <a:r>
              <a:rPr lang="en-US" sz="1400" dirty="0" smtClean="0">
                <a:solidFill>
                  <a:srgbClr val="F5844C"/>
                </a:solidFill>
                <a:latin typeface="Consolas" pitchFamily="49" charset="0"/>
              </a:rPr>
              <a:t> id</a:t>
            </a:r>
            <a:r>
              <a:rPr lang="en-US" sz="1400" dirty="0" smtClean="0">
                <a:solidFill>
                  <a:srgbClr val="FF8040"/>
                </a:solidFill>
                <a:latin typeface="Consolas" pitchFamily="49" charset="0"/>
              </a:rPr>
              <a:t>=</a:t>
            </a:r>
            <a:r>
              <a:rPr lang="en-US" sz="1400" dirty="0" smtClean="0">
                <a:solidFill>
                  <a:srgbClr val="993300"/>
                </a:solidFill>
                <a:latin typeface="Consolas" pitchFamily="49" charset="0"/>
              </a:rPr>
              <a:t>"oval:sample:obj:1"</a:t>
            </a:r>
            <a:r>
              <a:rPr lang="en-US" sz="1400" dirty="0" smtClean="0">
                <a:solidFill>
                  <a:srgbClr val="000096"/>
                </a:solidFill>
                <a:latin typeface="Consolas" pitchFamily="49" charset="0"/>
              </a:rPr>
              <a:t>&gt;</a:t>
            </a:r>
            <a:endParaRPr lang="en-US" sz="1400" dirty="0" smtClean="0">
              <a:solidFill>
                <a:srgbClr val="000000"/>
              </a:solidFill>
              <a:latin typeface="Consolas" pitchFamily="49" charset="0"/>
            </a:endParaRPr>
          </a:p>
          <a:p>
            <a:pPr>
              <a:buNone/>
            </a:pPr>
            <a:r>
              <a:rPr lang="en-US" sz="1400" dirty="0" smtClean="0">
                <a:solidFill>
                  <a:srgbClr val="000000"/>
                </a:solidFill>
                <a:latin typeface="Consolas" pitchFamily="49" charset="0"/>
              </a:rPr>
              <a:t>	</a:t>
            </a:r>
            <a:r>
              <a:rPr lang="en-US" sz="1400" dirty="0" smtClean="0">
                <a:solidFill>
                  <a:srgbClr val="000096"/>
                </a:solidFill>
                <a:latin typeface="Consolas" pitchFamily="49" charset="0"/>
              </a:rPr>
              <a:t>&lt;oval-def:set&gt;</a:t>
            </a:r>
            <a:r>
              <a:rPr lang="en-US" sz="1400" dirty="0" smtClean="0">
                <a:solidFill>
                  <a:srgbClr val="000000"/>
                </a:solidFill>
                <a:latin typeface="Consolas" pitchFamily="49" charset="0"/>
              </a:rPr>
              <a:t/>
            </a:r>
            <a:br>
              <a:rPr lang="en-US" sz="1400" dirty="0" smtClean="0">
                <a:solidFill>
                  <a:srgbClr val="000000"/>
                </a:solidFill>
                <a:latin typeface="Consolas" pitchFamily="49" charset="0"/>
              </a:rPr>
            </a:br>
            <a:r>
              <a:rPr lang="en-US" sz="1400" dirty="0" smtClean="0">
                <a:solidFill>
                  <a:srgbClr val="000000"/>
                </a:solidFill>
                <a:latin typeface="Consolas" pitchFamily="49" charset="0"/>
              </a:rPr>
              <a:t>	</a:t>
            </a:r>
            <a:r>
              <a:rPr lang="en-US" sz="1400" dirty="0" smtClean="0">
                <a:solidFill>
                  <a:srgbClr val="000096"/>
                </a:solidFill>
                <a:latin typeface="Consolas" pitchFamily="49" charset="0"/>
              </a:rPr>
              <a:t>&lt;oval-def:object_reference&gt;</a:t>
            </a:r>
            <a:r>
              <a:rPr lang="en-US" sz="1400" dirty="0" smtClean="0">
                <a:solidFill>
                  <a:srgbClr val="000000"/>
                </a:solidFill>
                <a:latin typeface="Consolas" pitchFamily="49" charset="0"/>
              </a:rPr>
              <a:t>oval:sample:obj:2</a:t>
            </a:r>
            <a:r>
              <a:rPr lang="en-US" sz="1400" dirty="0" smtClean="0">
                <a:solidFill>
                  <a:srgbClr val="000096"/>
                </a:solidFill>
                <a:latin typeface="Consolas" pitchFamily="49" charset="0"/>
              </a:rPr>
              <a:t>&lt;/oval-def:object_reference&gt;</a:t>
            </a:r>
            <a:r>
              <a:rPr lang="en-US" sz="1400" dirty="0" smtClean="0">
                <a:solidFill>
                  <a:srgbClr val="000000"/>
                </a:solidFill>
                <a:latin typeface="Consolas" pitchFamily="49" charset="0"/>
              </a:rPr>
              <a:t/>
            </a:r>
            <a:br>
              <a:rPr lang="en-US" sz="1400" dirty="0" smtClean="0">
                <a:solidFill>
                  <a:srgbClr val="000000"/>
                </a:solidFill>
                <a:latin typeface="Consolas" pitchFamily="49" charset="0"/>
              </a:rPr>
            </a:br>
            <a:r>
              <a:rPr lang="en-US" sz="1400" dirty="0" smtClean="0">
                <a:solidFill>
                  <a:srgbClr val="000000"/>
                </a:solidFill>
                <a:latin typeface="Consolas" pitchFamily="49" charset="0"/>
              </a:rPr>
              <a:t>	</a:t>
            </a:r>
            <a:r>
              <a:rPr lang="en-US" sz="1400" dirty="0" smtClean="0">
                <a:solidFill>
                  <a:srgbClr val="000096"/>
                </a:solidFill>
                <a:latin typeface="Consolas" pitchFamily="49" charset="0"/>
              </a:rPr>
              <a:t>&lt;oval-def:filter</a:t>
            </a:r>
            <a:r>
              <a:rPr lang="en-US" sz="1400" dirty="0" smtClean="0">
                <a:solidFill>
                  <a:srgbClr val="F5844C"/>
                </a:solidFill>
                <a:latin typeface="Consolas" pitchFamily="49" charset="0"/>
              </a:rPr>
              <a:t> action</a:t>
            </a:r>
            <a:r>
              <a:rPr lang="en-US" sz="1400" dirty="0" smtClean="0">
                <a:solidFill>
                  <a:srgbClr val="FF8040"/>
                </a:solidFill>
                <a:latin typeface="Consolas" pitchFamily="49" charset="0"/>
              </a:rPr>
              <a:t>=</a:t>
            </a:r>
            <a:r>
              <a:rPr lang="en-US" sz="1400" dirty="0" smtClean="0">
                <a:solidFill>
                  <a:srgbClr val="993300"/>
                </a:solidFill>
                <a:latin typeface="Consolas" pitchFamily="49" charset="0"/>
              </a:rPr>
              <a:t>"include"</a:t>
            </a:r>
            <a:r>
              <a:rPr lang="en-US" sz="1400" dirty="0" smtClean="0">
                <a:solidFill>
                  <a:srgbClr val="000096"/>
                </a:solidFill>
                <a:latin typeface="Consolas" pitchFamily="49" charset="0"/>
              </a:rPr>
              <a:t>&gt;</a:t>
            </a:r>
            <a:r>
              <a:rPr lang="en-US" sz="1400" dirty="0" smtClean="0">
                <a:solidFill>
                  <a:srgbClr val="000000"/>
                </a:solidFill>
                <a:latin typeface="Consolas" pitchFamily="49" charset="0"/>
              </a:rPr>
              <a:t>oval:sample:ste:1</a:t>
            </a:r>
            <a:r>
              <a:rPr lang="en-US" sz="1400" dirty="0" smtClean="0">
                <a:solidFill>
                  <a:srgbClr val="000096"/>
                </a:solidFill>
                <a:latin typeface="Consolas" pitchFamily="49" charset="0"/>
              </a:rPr>
              <a:t>&lt;/oval-def:filter&gt;</a:t>
            </a:r>
            <a:endParaRPr lang="en-US" sz="1400" dirty="0" smtClean="0">
              <a:solidFill>
                <a:srgbClr val="000000"/>
              </a:solidFill>
              <a:latin typeface="Consolas" pitchFamily="49" charset="0"/>
            </a:endParaRPr>
          </a:p>
          <a:p>
            <a:pPr>
              <a:buNone/>
            </a:pPr>
            <a:r>
              <a:rPr lang="en-US" sz="1400" dirty="0" smtClean="0">
                <a:solidFill>
                  <a:srgbClr val="000096"/>
                </a:solidFill>
                <a:latin typeface="Consolas" pitchFamily="49" charset="0"/>
              </a:rPr>
              <a:t>	&lt;/oval-def:set&gt;</a:t>
            </a:r>
          </a:p>
          <a:p>
            <a:pPr>
              <a:buNone/>
            </a:pPr>
            <a:r>
              <a:rPr lang="en-US" sz="1400" dirty="0" smtClean="0">
                <a:solidFill>
                  <a:srgbClr val="000096"/>
                </a:solidFill>
                <a:latin typeface="Consolas" pitchFamily="49" charset="0"/>
              </a:rPr>
              <a:t>&lt;/file_object&gt;</a:t>
            </a:r>
            <a:endParaRPr lang="en-US" sz="1400" dirty="0" smtClean="0">
              <a:solidFill>
                <a:srgbClr val="000000"/>
              </a:solidFill>
              <a:latin typeface="Consolas" pitchFamily="49" charset="0"/>
            </a:endParaRPr>
          </a:p>
          <a:p>
            <a:pPr>
              <a:buNone/>
            </a:pPr>
            <a:r>
              <a:rPr lang="en-US" sz="1400" dirty="0" smtClean="0">
                <a:solidFill>
                  <a:srgbClr val="000096"/>
                </a:solidFill>
                <a:latin typeface="Consolas" pitchFamily="49" charset="0"/>
              </a:rPr>
              <a:t>&lt;file_object</a:t>
            </a:r>
            <a:r>
              <a:rPr lang="en-US" sz="1400" dirty="0" smtClean="0">
                <a:solidFill>
                  <a:srgbClr val="F5844C"/>
                </a:solidFill>
                <a:latin typeface="Consolas" pitchFamily="49" charset="0"/>
              </a:rPr>
              <a:t> id</a:t>
            </a:r>
            <a:r>
              <a:rPr lang="en-US" sz="1400" dirty="0" smtClean="0">
                <a:solidFill>
                  <a:srgbClr val="FF8040"/>
                </a:solidFill>
                <a:latin typeface="Consolas" pitchFamily="49" charset="0"/>
              </a:rPr>
              <a:t>=</a:t>
            </a:r>
            <a:r>
              <a:rPr lang="en-US" sz="1400" dirty="0" smtClean="0">
                <a:solidFill>
                  <a:srgbClr val="993300"/>
                </a:solidFill>
                <a:latin typeface="Consolas" pitchFamily="49" charset="0"/>
              </a:rPr>
              <a:t>"oval:sample:obj:2"</a:t>
            </a:r>
            <a:r>
              <a:rPr lang="en-US" sz="1400" dirty="0" smtClean="0">
                <a:solidFill>
                  <a:srgbClr val="000096"/>
                </a:solidFill>
                <a:latin typeface="Consolas" pitchFamily="49" charset="0"/>
              </a:rPr>
              <a:t>&gt;</a:t>
            </a:r>
            <a:r>
              <a:rPr lang="en-US" sz="1400" dirty="0" smtClean="0">
                <a:solidFill>
                  <a:srgbClr val="000000"/>
                </a:solidFill>
                <a:latin typeface="Consolas" pitchFamily="49" charset="0"/>
              </a:rPr>
              <a:t/>
            </a:r>
            <a:br>
              <a:rPr lang="en-US" sz="1400" dirty="0" smtClean="0">
                <a:solidFill>
                  <a:srgbClr val="000000"/>
                </a:solidFill>
                <a:latin typeface="Consolas" pitchFamily="49" charset="0"/>
              </a:rPr>
            </a:br>
            <a:r>
              <a:rPr lang="en-US" sz="1400" dirty="0" smtClean="0">
                <a:solidFill>
                  <a:srgbClr val="000096"/>
                </a:solidFill>
                <a:latin typeface="Consolas" pitchFamily="49" charset="0"/>
              </a:rPr>
              <a:t>&lt;path</a:t>
            </a:r>
            <a:r>
              <a:rPr lang="en-US" sz="1400" dirty="0" smtClean="0">
                <a:solidFill>
                  <a:srgbClr val="F5844C"/>
                </a:solidFill>
                <a:latin typeface="Consolas" pitchFamily="49" charset="0"/>
              </a:rPr>
              <a:t> operation</a:t>
            </a:r>
            <a:r>
              <a:rPr lang="en-US" sz="1400" dirty="0" smtClean="0">
                <a:solidFill>
                  <a:srgbClr val="FF8040"/>
                </a:solidFill>
                <a:latin typeface="Consolas" pitchFamily="49" charset="0"/>
              </a:rPr>
              <a:t>=</a:t>
            </a:r>
            <a:r>
              <a:rPr lang="en-US" sz="1400" dirty="0" smtClean="0">
                <a:solidFill>
                  <a:srgbClr val="993300"/>
                </a:solidFill>
                <a:latin typeface="Consolas" pitchFamily="49" charset="0"/>
              </a:rPr>
              <a:t>"pattern match"</a:t>
            </a:r>
            <a:r>
              <a:rPr lang="en-US" sz="1400" dirty="0" smtClean="0">
                <a:solidFill>
                  <a:srgbClr val="000096"/>
                </a:solidFill>
                <a:latin typeface="Consolas" pitchFamily="49" charset="0"/>
              </a:rPr>
              <a:t>&gt;</a:t>
            </a:r>
            <a:r>
              <a:rPr lang="en-US" sz="1400" dirty="0" smtClean="0">
                <a:solidFill>
                  <a:srgbClr val="000000"/>
                </a:solidFill>
                <a:latin typeface="Consolas" pitchFamily="49" charset="0"/>
              </a:rPr>
              <a:t>.*</a:t>
            </a:r>
            <a:r>
              <a:rPr lang="en-US" sz="1400" dirty="0" smtClean="0">
                <a:solidFill>
                  <a:srgbClr val="000096"/>
                </a:solidFill>
                <a:latin typeface="Consolas" pitchFamily="49" charset="0"/>
              </a:rPr>
              <a:t>&lt;/path&gt;</a:t>
            </a:r>
            <a:r>
              <a:rPr lang="en-US" sz="1400" dirty="0" smtClean="0">
                <a:solidFill>
                  <a:srgbClr val="000000"/>
                </a:solidFill>
                <a:latin typeface="Consolas" pitchFamily="49" charset="0"/>
              </a:rPr>
              <a:t/>
            </a:r>
            <a:br>
              <a:rPr lang="en-US" sz="1400" dirty="0" smtClean="0">
                <a:solidFill>
                  <a:srgbClr val="000000"/>
                </a:solidFill>
                <a:latin typeface="Consolas" pitchFamily="49" charset="0"/>
              </a:rPr>
            </a:br>
            <a:r>
              <a:rPr lang="en-US" sz="1400" dirty="0" smtClean="0">
                <a:solidFill>
                  <a:srgbClr val="000096"/>
                </a:solidFill>
                <a:latin typeface="Consolas" pitchFamily="49" charset="0"/>
              </a:rPr>
              <a:t>&lt;filename</a:t>
            </a:r>
            <a:r>
              <a:rPr lang="en-US" sz="1400" dirty="0" smtClean="0">
                <a:solidFill>
                  <a:srgbClr val="F5844C"/>
                </a:solidFill>
                <a:latin typeface="Consolas" pitchFamily="49" charset="0"/>
              </a:rPr>
              <a:t> operation</a:t>
            </a:r>
            <a:r>
              <a:rPr lang="en-US" sz="1400" dirty="0" smtClean="0">
                <a:solidFill>
                  <a:srgbClr val="FF8040"/>
                </a:solidFill>
                <a:latin typeface="Consolas" pitchFamily="49" charset="0"/>
              </a:rPr>
              <a:t>=</a:t>
            </a:r>
            <a:r>
              <a:rPr lang="en-US" sz="1400" dirty="0" smtClean="0">
                <a:solidFill>
                  <a:srgbClr val="993300"/>
                </a:solidFill>
                <a:latin typeface="Consolas" pitchFamily="49" charset="0"/>
              </a:rPr>
              <a:t>"pattern match"</a:t>
            </a:r>
            <a:r>
              <a:rPr lang="en-US" sz="1400" dirty="0" smtClean="0">
                <a:solidFill>
                  <a:srgbClr val="000096"/>
                </a:solidFill>
                <a:latin typeface="Consolas" pitchFamily="49" charset="0"/>
              </a:rPr>
              <a:t>&gt;</a:t>
            </a:r>
            <a:r>
              <a:rPr lang="en-US" sz="1400" dirty="0" smtClean="0">
                <a:solidFill>
                  <a:srgbClr val="000000"/>
                </a:solidFill>
                <a:latin typeface="Consolas" pitchFamily="49" charset="0"/>
              </a:rPr>
              <a:t>.*</a:t>
            </a:r>
            <a:r>
              <a:rPr lang="en-US" sz="1400" dirty="0" smtClean="0">
                <a:solidFill>
                  <a:srgbClr val="000096"/>
                </a:solidFill>
                <a:latin typeface="Consolas" pitchFamily="49" charset="0"/>
              </a:rPr>
              <a:t>&lt;/filename&gt;</a:t>
            </a:r>
            <a:endParaRPr lang="en-US" sz="1400" dirty="0" smtClean="0">
              <a:solidFill>
                <a:srgbClr val="000000"/>
              </a:solidFill>
              <a:latin typeface="Consolas" pitchFamily="49" charset="0"/>
            </a:endParaRPr>
          </a:p>
          <a:p>
            <a:pPr>
              <a:buNone/>
            </a:pPr>
            <a:r>
              <a:rPr lang="en-US" sz="1400" dirty="0" smtClean="0">
                <a:solidFill>
                  <a:srgbClr val="000096"/>
                </a:solidFill>
                <a:latin typeface="Consolas" pitchFamily="49" charset="0"/>
              </a:rPr>
              <a:t>&lt;/file_object&gt;</a:t>
            </a:r>
            <a:endParaRPr lang="en-US" sz="1400" dirty="0" smtClean="0">
              <a:solidFill>
                <a:srgbClr val="000000"/>
              </a:solidFill>
              <a:latin typeface="Consolas" pitchFamily="49" charset="0"/>
            </a:endParaRPr>
          </a:p>
          <a:p>
            <a:pPr>
              <a:buNone/>
            </a:pPr>
            <a:r>
              <a:rPr lang="en-US" sz="1400" dirty="0" smtClean="0">
                <a:solidFill>
                  <a:srgbClr val="000096"/>
                </a:solidFill>
                <a:latin typeface="Consolas" pitchFamily="49" charset="0"/>
              </a:rPr>
              <a:t>&lt;file_state</a:t>
            </a:r>
            <a:r>
              <a:rPr lang="en-US" sz="1400" dirty="0" smtClean="0">
                <a:solidFill>
                  <a:srgbClr val="F5844C"/>
                </a:solidFill>
                <a:latin typeface="Consolas" pitchFamily="49" charset="0"/>
              </a:rPr>
              <a:t> id</a:t>
            </a:r>
            <a:r>
              <a:rPr lang="en-US" sz="1400" dirty="0" smtClean="0">
                <a:solidFill>
                  <a:srgbClr val="FF8040"/>
                </a:solidFill>
                <a:latin typeface="Consolas" pitchFamily="49" charset="0"/>
              </a:rPr>
              <a:t>=</a:t>
            </a:r>
            <a:r>
              <a:rPr lang="en-US" sz="1400" dirty="0" smtClean="0">
                <a:solidFill>
                  <a:srgbClr val="993300"/>
                </a:solidFill>
                <a:latin typeface="Consolas" pitchFamily="49" charset="0"/>
              </a:rPr>
              <a:t>"oval:sample:ste:1"</a:t>
            </a:r>
            <a:r>
              <a:rPr lang="en-US" sz="1400" dirty="0" smtClean="0">
                <a:solidFill>
                  <a:srgbClr val="000096"/>
                </a:solidFill>
                <a:latin typeface="Consolas" pitchFamily="49" charset="0"/>
              </a:rPr>
              <a:t>&gt;</a:t>
            </a:r>
            <a:endParaRPr lang="en-US" sz="1400" dirty="0" smtClean="0">
              <a:solidFill>
                <a:srgbClr val="000000"/>
              </a:solidFill>
              <a:latin typeface="Consolas" pitchFamily="49" charset="0"/>
            </a:endParaRPr>
          </a:p>
          <a:p>
            <a:pPr>
              <a:buNone/>
            </a:pPr>
            <a:r>
              <a:rPr lang="en-US" sz="1400" dirty="0" smtClean="0">
                <a:solidFill>
                  <a:srgbClr val="000096"/>
                </a:solidFill>
                <a:latin typeface="Consolas" pitchFamily="49" charset="0"/>
              </a:rPr>
              <a:t>	&lt;owrite</a:t>
            </a:r>
            <a:r>
              <a:rPr lang="en-US" sz="1400" dirty="0" smtClean="0">
                <a:solidFill>
                  <a:srgbClr val="F5844C"/>
                </a:solidFill>
                <a:latin typeface="Consolas" pitchFamily="49" charset="0"/>
              </a:rPr>
              <a:t> datatype</a:t>
            </a:r>
            <a:r>
              <a:rPr lang="en-US" sz="1400" dirty="0" smtClean="0">
                <a:solidFill>
                  <a:srgbClr val="FF8040"/>
                </a:solidFill>
                <a:latin typeface="Consolas" pitchFamily="49" charset="0"/>
              </a:rPr>
              <a:t>=</a:t>
            </a:r>
            <a:r>
              <a:rPr lang="en-US" sz="1400" dirty="0" smtClean="0">
                <a:solidFill>
                  <a:srgbClr val="993300"/>
                </a:solidFill>
                <a:latin typeface="Consolas" pitchFamily="49" charset="0"/>
              </a:rPr>
              <a:t>"boolean"</a:t>
            </a:r>
            <a:r>
              <a:rPr lang="en-US" sz="1400" dirty="0" smtClean="0">
                <a:solidFill>
                  <a:srgbClr val="000096"/>
                </a:solidFill>
                <a:latin typeface="Consolas" pitchFamily="49" charset="0"/>
              </a:rPr>
              <a:t>&gt;</a:t>
            </a:r>
            <a:r>
              <a:rPr lang="en-US" sz="1400" dirty="0" smtClean="0">
                <a:solidFill>
                  <a:srgbClr val="000000"/>
                </a:solidFill>
                <a:latin typeface="Consolas" pitchFamily="49" charset="0"/>
              </a:rPr>
              <a:t>1</a:t>
            </a:r>
            <a:r>
              <a:rPr lang="en-US" sz="1400" dirty="0" smtClean="0">
                <a:solidFill>
                  <a:srgbClr val="000096"/>
                </a:solidFill>
                <a:latin typeface="Consolas" pitchFamily="49" charset="0"/>
              </a:rPr>
              <a:t>&lt;/owrite&gt;</a:t>
            </a:r>
            <a:endParaRPr lang="en-US" sz="1400" dirty="0" smtClean="0">
              <a:solidFill>
                <a:srgbClr val="000000"/>
              </a:solidFill>
              <a:latin typeface="Consolas" pitchFamily="49" charset="0"/>
            </a:endParaRPr>
          </a:p>
          <a:p>
            <a:pPr>
              <a:buNone/>
            </a:pPr>
            <a:r>
              <a:rPr lang="en-US" sz="1400" dirty="0" smtClean="0">
                <a:solidFill>
                  <a:srgbClr val="000096"/>
                </a:solidFill>
                <a:latin typeface="Consolas" pitchFamily="49" charset="0"/>
              </a:rPr>
              <a:t>&lt;/</a:t>
            </a:r>
            <a:r>
              <a:rPr lang="en-US" sz="1400" dirty="0" err="1" smtClean="0">
                <a:solidFill>
                  <a:srgbClr val="000096"/>
                </a:solidFill>
                <a:latin typeface="Consolas" pitchFamily="49" charset="0"/>
              </a:rPr>
              <a:t>file_state</a:t>
            </a:r>
            <a:r>
              <a:rPr lang="en-US" sz="1400" dirty="0" smtClean="0">
                <a:solidFill>
                  <a:srgbClr val="000096"/>
                </a:solidFill>
                <a:latin typeface="Consolas" pitchFamily="49" charset="0"/>
              </a:rPr>
              <a:t>&gt;</a:t>
            </a:r>
            <a:endParaRPr lang="en-US" sz="2400" dirty="0" smtClean="0"/>
          </a:p>
        </p:txBody>
      </p:sp>
      <p:sp>
        <p:nvSpPr>
          <p:cNvPr id="5" name="Content Placeholder 8"/>
          <p:cNvSpPr txBox="1">
            <a:spLocks/>
          </p:cNvSpPr>
          <p:nvPr/>
        </p:nvSpPr>
        <p:spPr bwMode="auto">
          <a:xfrm>
            <a:off x="457200" y="2286000"/>
            <a:ext cx="8229600" cy="3886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Autofit/>
          </a:bodyPr>
          <a:lstStyle/>
          <a:p>
            <a:pPr marL="342900" marR="0" lvl="0" indent="-342900" algn="l" defTabSz="914400" rtl="0" eaLnBrk="1" fontAlgn="base" latinLnBrk="0" hangingPunct="1">
              <a:lnSpc>
                <a:spcPct val="100000"/>
              </a:lnSpc>
              <a:spcBef>
                <a:spcPct val="20000"/>
              </a:spcBef>
              <a:spcAft>
                <a:spcPct val="0"/>
              </a:spcAft>
              <a:buClr>
                <a:srgbClr val="668F66"/>
              </a:buClr>
              <a:buSzTx/>
              <a:tabLst/>
              <a:defRPr/>
            </a:pPr>
            <a:endParaRPr kumimoji="0" lang="en-US" sz="2400" b="0"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a:t>
            </a:r>
            <a:r>
              <a:rPr lang="en-US" dirty="0" smtClean="0">
                <a:latin typeface="Consolas" pitchFamily="49" charset="0"/>
              </a:rPr>
              <a:t>@flag='incomplete'</a:t>
            </a:r>
            <a:r>
              <a:rPr lang="en-US" dirty="0" smtClean="0"/>
              <a:t> </a:t>
            </a:r>
            <a:endParaRPr lang="en-US" dirty="0"/>
          </a:p>
        </p:txBody>
      </p:sp>
      <p:sp>
        <p:nvSpPr>
          <p:cNvPr id="3" name="Content Placeholder 2"/>
          <p:cNvSpPr>
            <a:spLocks noGrp="1"/>
          </p:cNvSpPr>
          <p:nvPr>
            <p:ph idx="1"/>
          </p:nvPr>
        </p:nvSpPr>
        <p:spPr/>
        <p:txBody>
          <a:bodyPr/>
          <a:lstStyle/>
          <a:p>
            <a:pPr lvl="0">
              <a:defRPr/>
            </a:pPr>
            <a:endParaRPr lang="en-US" dirty="0" smtClean="0"/>
          </a:p>
          <a:p>
            <a:pPr lvl="0">
              <a:defRPr/>
            </a:pPr>
            <a:endParaRPr lang="en-US" dirty="0" smtClean="0"/>
          </a:p>
          <a:p>
            <a:pPr lvl="0">
              <a:defRPr/>
            </a:pPr>
            <a:endParaRPr lang="en-US" dirty="0" smtClean="0"/>
          </a:p>
          <a:p>
            <a:pPr lvl="0">
              <a:defRPr/>
            </a:pPr>
            <a:endParaRPr lang="en-US" dirty="0" smtClean="0"/>
          </a:p>
          <a:p>
            <a:pPr lvl="0">
              <a:defRPr/>
            </a:pPr>
            <a:endParaRPr lang="en-US" dirty="0" smtClean="0"/>
          </a:p>
          <a:p>
            <a:pPr lvl="0">
              <a:defRPr/>
            </a:pPr>
            <a:endParaRPr lang="en-US" dirty="0" smtClean="0"/>
          </a:p>
          <a:p>
            <a:pPr lvl="0">
              <a:buNone/>
              <a:defRPr/>
            </a:pPr>
            <a:endParaRPr lang="en-US" dirty="0" smtClean="0"/>
          </a:p>
          <a:p>
            <a:pPr lvl="0">
              <a:buNone/>
              <a:defRPr/>
            </a:pPr>
            <a:r>
              <a:rPr lang="en-US" dirty="0" smtClean="0"/>
              <a:t>Let’s optimize!</a:t>
            </a:r>
          </a:p>
        </p:txBody>
      </p:sp>
      <p:sp>
        <p:nvSpPr>
          <p:cNvPr id="5" name="Rectangle object"/>
          <p:cNvSpPr/>
          <p:nvPr/>
        </p:nvSpPr>
        <p:spPr>
          <a:xfrm>
            <a:off x="685800" y="1600200"/>
            <a:ext cx="8191500" cy="1384995"/>
          </a:xfrm>
          <a:prstGeom prst="rect">
            <a:avLst/>
          </a:prstGeom>
        </p:spPr>
        <p:txBody>
          <a:bodyPr wrap="square">
            <a:spAutoFit/>
          </a:bodyPr>
          <a:lstStyle/>
          <a:p>
            <a:r>
              <a:rPr lang="en-US" sz="1400" dirty="0" smtClean="0">
                <a:solidFill>
                  <a:srgbClr val="000096"/>
                </a:solidFill>
                <a:latin typeface="Consolas" pitchFamily="49" charset="0"/>
              </a:rPr>
              <a:t>&lt;file_object</a:t>
            </a:r>
            <a:r>
              <a:rPr lang="en-US" sz="1400" dirty="0" smtClean="0">
                <a:solidFill>
                  <a:srgbClr val="F5844C"/>
                </a:solidFill>
                <a:latin typeface="Consolas" pitchFamily="49" charset="0"/>
              </a:rPr>
              <a:t> id</a:t>
            </a:r>
            <a:r>
              <a:rPr lang="en-US" sz="1400" dirty="0" smtClean="0">
                <a:solidFill>
                  <a:srgbClr val="FF8040"/>
                </a:solidFill>
                <a:latin typeface="Consolas" pitchFamily="49" charset="0"/>
              </a:rPr>
              <a:t>=</a:t>
            </a:r>
            <a:r>
              <a:rPr lang="en-US" sz="1400" dirty="0" smtClean="0">
                <a:solidFill>
                  <a:srgbClr val="993300"/>
                </a:solidFill>
                <a:latin typeface="Consolas" pitchFamily="49" charset="0"/>
              </a:rPr>
              <a:t>"oval:sample:obj:1"</a:t>
            </a:r>
            <a:r>
              <a:rPr lang="en-US" sz="1400" dirty="0" smtClean="0">
                <a:solidFill>
                  <a:srgbClr val="000096"/>
                </a:solidFill>
                <a:latin typeface="Consolas" pitchFamily="49" charset="0"/>
              </a:rPr>
              <a:t>&gt;</a:t>
            </a:r>
            <a:r>
              <a:rPr lang="en-US" sz="1400" dirty="0" smtClean="0">
                <a:solidFill>
                  <a:srgbClr val="000000"/>
                </a:solidFill>
                <a:latin typeface="Consolas" pitchFamily="49" charset="0"/>
              </a:rPr>
              <a:t/>
            </a:r>
            <a:br>
              <a:rPr lang="en-US" sz="1400" dirty="0" smtClean="0">
                <a:solidFill>
                  <a:srgbClr val="000000"/>
                </a:solidFill>
                <a:latin typeface="Consolas" pitchFamily="49" charset="0"/>
              </a:rPr>
            </a:br>
            <a:r>
              <a:rPr lang="en-US" sz="1400" dirty="0" smtClean="0">
                <a:solidFill>
                  <a:srgbClr val="000000"/>
                </a:solidFill>
                <a:latin typeface="Consolas" pitchFamily="49" charset="0"/>
              </a:rPr>
              <a:t>    </a:t>
            </a:r>
            <a:r>
              <a:rPr lang="en-US" sz="1400" dirty="0" smtClean="0">
                <a:solidFill>
                  <a:srgbClr val="000096"/>
                </a:solidFill>
                <a:latin typeface="Consolas" pitchFamily="49" charset="0"/>
              </a:rPr>
              <a:t>&lt;oval-def:set&gt;</a:t>
            </a:r>
            <a:r>
              <a:rPr lang="en-US" sz="1400" dirty="0" smtClean="0">
                <a:solidFill>
                  <a:srgbClr val="000000"/>
                </a:solidFill>
                <a:latin typeface="Consolas" pitchFamily="49" charset="0"/>
              </a:rPr>
              <a:t/>
            </a:r>
            <a:br>
              <a:rPr lang="en-US" sz="1400" dirty="0" smtClean="0">
                <a:solidFill>
                  <a:srgbClr val="000000"/>
                </a:solidFill>
                <a:latin typeface="Consolas" pitchFamily="49" charset="0"/>
              </a:rPr>
            </a:br>
            <a:r>
              <a:rPr lang="en-US" sz="1400" dirty="0" smtClean="0">
                <a:solidFill>
                  <a:srgbClr val="000000"/>
                </a:solidFill>
                <a:latin typeface="Consolas" pitchFamily="49" charset="0"/>
              </a:rPr>
              <a:t>        </a:t>
            </a:r>
            <a:r>
              <a:rPr lang="en-US" sz="1400" dirty="0" smtClean="0">
                <a:solidFill>
                  <a:srgbClr val="000096"/>
                </a:solidFill>
                <a:latin typeface="Consolas" pitchFamily="49" charset="0"/>
              </a:rPr>
              <a:t>&lt;oval-def:object_reference&gt;</a:t>
            </a:r>
            <a:r>
              <a:rPr lang="en-US" sz="1400" dirty="0" smtClean="0">
                <a:solidFill>
                  <a:srgbClr val="000000"/>
                </a:solidFill>
                <a:latin typeface="Consolas" pitchFamily="49" charset="0"/>
              </a:rPr>
              <a:t>oval:sample:obj:2</a:t>
            </a:r>
            <a:r>
              <a:rPr lang="en-US" sz="1400" dirty="0" smtClean="0">
                <a:solidFill>
                  <a:srgbClr val="000096"/>
                </a:solidFill>
                <a:latin typeface="Consolas" pitchFamily="49" charset="0"/>
              </a:rPr>
              <a:t>&lt;/oval-def:object_reference&gt;</a:t>
            </a:r>
            <a:r>
              <a:rPr lang="en-US" sz="1400" dirty="0" smtClean="0">
                <a:solidFill>
                  <a:srgbClr val="000000"/>
                </a:solidFill>
                <a:latin typeface="Consolas" pitchFamily="49" charset="0"/>
              </a:rPr>
              <a:t/>
            </a:r>
            <a:br>
              <a:rPr lang="en-US" sz="1400" dirty="0" smtClean="0">
                <a:solidFill>
                  <a:srgbClr val="000000"/>
                </a:solidFill>
                <a:latin typeface="Consolas" pitchFamily="49" charset="0"/>
              </a:rPr>
            </a:br>
            <a:r>
              <a:rPr lang="en-US" sz="1400" dirty="0" smtClean="0">
                <a:solidFill>
                  <a:srgbClr val="000000"/>
                </a:solidFill>
                <a:latin typeface="Consolas" pitchFamily="49" charset="0"/>
              </a:rPr>
              <a:t>        </a:t>
            </a:r>
            <a:r>
              <a:rPr lang="en-US" sz="1400" dirty="0" smtClean="0">
                <a:solidFill>
                  <a:srgbClr val="000096"/>
                </a:solidFill>
                <a:latin typeface="Consolas" pitchFamily="49" charset="0"/>
              </a:rPr>
              <a:t>&lt;oval-def:filter</a:t>
            </a:r>
            <a:r>
              <a:rPr lang="en-US" sz="1400" dirty="0" smtClean="0">
                <a:solidFill>
                  <a:srgbClr val="F5844C"/>
                </a:solidFill>
                <a:latin typeface="Consolas" pitchFamily="49" charset="0"/>
              </a:rPr>
              <a:t> action</a:t>
            </a:r>
            <a:r>
              <a:rPr lang="en-US" sz="1400" dirty="0" smtClean="0">
                <a:solidFill>
                  <a:srgbClr val="FF8040"/>
                </a:solidFill>
                <a:latin typeface="Consolas" pitchFamily="49" charset="0"/>
              </a:rPr>
              <a:t>=</a:t>
            </a:r>
            <a:r>
              <a:rPr lang="en-US" sz="1400" dirty="0" smtClean="0">
                <a:solidFill>
                  <a:srgbClr val="993300"/>
                </a:solidFill>
                <a:latin typeface="Consolas" pitchFamily="49" charset="0"/>
              </a:rPr>
              <a:t>"include"</a:t>
            </a:r>
            <a:r>
              <a:rPr lang="en-US" sz="1400" dirty="0" smtClean="0">
                <a:solidFill>
                  <a:srgbClr val="000096"/>
                </a:solidFill>
                <a:latin typeface="Consolas" pitchFamily="49" charset="0"/>
              </a:rPr>
              <a:t>&gt;</a:t>
            </a:r>
            <a:r>
              <a:rPr lang="en-US" sz="1400" dirty="0" smtClean="0">
                <a:solidFill>
                  <a:srgbClr val="000000"/>
                </a:solidFill>
                <a:latin typeface="Consolas" pitchFamily="49" charset="0"/>
              </a:rPr>
              <a:t>oval:sample:ste:1</a:t>
            </a:r>
            <a:r>
              <a:rPr lang="en-US" sz="1400" dirty="0" smtClean="0">
                <a:solidFill>
                  <a:srgbClr val="000096"/>
                </a:solidFill>
                <a:latin typeface="Consolas" pitchFamily="49" charset="0"/>
              </a:rPr>
              <a:t>&lt;/oval-def:filter&gt;</a:t>
            </a:r>
            <a:r>
              <a:rPr lang="en-US" sz="1400" dirty="0" smtClean="0">
                <a:solidFill>
                  <a:srgbClr val="000000"/>
                </a:solidFill>
                <a:latin typeface="Consolas" pitchFamily="49" charset="0"/>
              </a:rPr>
              <a:t/>
            </a:r>
            <a:br>
              <a:rPr lang="en-US" sz="1400" dirty="0" smtClean="0">
                <a:solidFill>
                  <a:srgbClr val="000000"/>
                </a:solidFill>
                <a:latin typeface="Consolas" pitchFamily="49" charset="0"/>
              </a:rPr>
            </a:br>
            <a:r>
              <a:rPr lang="en-US" sz="1400" dirty="0" smtClean="0">
                <a:solidFill>
                  <a:srgbClr val="000000"/>
                </a:solidFill>
                <a:latin typeface="Consolas" pitchFamily="49" charset="0"/>
              </a:rPr>
              <a:t>    </a:t>
            </a:r>
            <a:r>
              <a:rPr lang="en-US" sz="1400" dirty="0" smtClean="0">
                <a:solidFill>
                  <a:srgbClr val="000096"/>
                </a:solidFill>
                <a:latin typeface="Consolas" pitchFamily="49" charset="0"/>
              </a:rPr>
              <a:t>&lt;/oval-def:set&gt;</a:t>
            </a:r>
            <a:r>
              <a:rPr lang="en-US" sz="1400" dirty="0" smtClean="0">
                <a:solidFill>
                  <a:srgbClr val="000000"/>
                </a:solidFill>
                <a:latin typeface="Consolas" pitchFamily="49" charset="0"/>
              </a:rPr>
              <a:t/>
            </a:r>
            <a:br>
              <a:rPr lang="en-US" sz="1400" dirty="0" smtClean="0">
                <a:solidFill>
                  <a:srgbClr val="000000"/>
                </a:solidFill>
                <a:latin typeface="Consolas" pitchFamily="49" charset="0"/>
              </a:rPr>
            </a:br>
            <a:r>
              <a:rPr lang="en-US" sz="1400" dirty="0" smtClean="0">
                <a:solidFill>
                  <a:srgbClr val="000096"/>
                </a:solidFill>
                <a:latin typeface="Consolas" pitchFamily="49" charset="0"/>
              </a:rPr>
              <a:t>&lt;/file_object&gt;</a:t>
            </a:r>
            <a:endParaRPr lang="en-US" sz="1400" dirty="0">
              <a:latin typeface="Consolas" pitchFamily="49" charset="0"/>
            </a:endParaRPr>
          </a:p>
        </p:txBody>
      </p:sp>
      <p:sp>
        <p:nvSpPr>
          <p:cNvPr id="6" name="Rectangle object"/>
          <p:cNvSpPr/>
          <p:nvPr/>
        </p:nvSpPr>
        <p:spPr>
          <a:xfrm>
            <a:off x="723900" y="4343400"/>
            <a:ext cx="7696200" cy="738664"/>
          </a:xfrm>
          <a:prstGeom prst="rect">
            <a:avLst/>
          </a:prstGeom>
        </p:spPr>
        <p:txBody>
          <a:bodyPr wrap="square">
            <a:spAutoFit/>
          </a:bodyPr>
          <a:lstStyle/>
          <a:p>
            <a:r>
              <a:rPr lang="en-US" sz="1400" dirty="0" smtClean="0">
                <a:solidFill>
                  <a:srgbClr val="000096"/>
                </a:solidFill>
                <a:latin typeface="Consolas" pitchFamily="49" charset="0"/>
              </a:rPr>
              <a:t>&lt;file_state</a:t>
            </a:r>
            <a:r>
              <a:rPr lang="en-US" sz="1400" dirty="0" smtClean="0">
                <a:solidFill>
                  <a:srgbClr val="F5844C"/>
                </a:solidFill>
                <a:latin typeface="Consolas" pitchFamily="49" charset="0"/>
              </a:rPr>
              <a:t> id</a:t>
            </a:r>
            <a:r>
              <a:rPr lang="en-US" sz="1400" dirty="0" smtClean="0">
                <a:solidFill>
                  <a:srgbClr val="FF8040"/>
                </a:solidFill>
                <a:latin typeface="Consolas" pitchFamily="49" charset="0"/>
              </a:rPr>
              <a:t>=</a:t>
            </a:r>
            <a:r>
              <a:rPr lang="en-US" sz="1400" dirty="0" smtClean="0">
                <a:solidFill>
                  <a:srgbClr val="993300"/>
                </a:solidFill>
                <a:latin typeface="Consolas" pitchFamily="49" charset="0"/>
              </a:rPr>
              <a:t>"oval:sample:ste:1"</a:t>
            </a:r>
            <a:r>
              <a:rPr lang="en-US" sz="1400" dirty="0" smtClean="0">
                <a:solidFill>
                  <a:srgbClr val="000096"/>
                </a:solidFill>
                <a:latin typeface="Consolas" pitchFamily="49" charset="0"/>
              </a:rPr>
              <a:t>&gt;</a:t>
            </a:r>
            <a:r>
              <a:rPr lang="en-US" sz="1400" dirty="0" smtClean="0">
                <a:solidFill>
                  <a:srgbClr val="000000"/>
                </a:solidFill>
                <a:latin typeface="Consolas" pitchFamily="49" charset="0"/>
              </a:rPr>
              <a:t/>
            </a:r>
            <a:br>
              <a:rPr lang="en-US" sz="1400" dirty="0" smtClean="0">
                <a:solidFill>
                  <a:srgbClr val="000000"/>
                </a:solidFill>
                <a:latin typeface="Consolas" pitchFamily="49" charset="0"/>
              </a:rPr>
            </a:br>
            <a:r>
              <a:rPr lang="en-US" sz="1400" dirty="0" smtClean="0">
                <a:solidFill>
                  <a:srgbClr val="000000"/>
                </a:solidFill>
                <a:latin typeface="Consolas" pitchFamily="49" charset="0"/>
              </a:rPr>
              <a:t>    </a:t>
            </a:r>
            <a:r>
              <a:rPr lang="en-US" sz="1400" dirty="0" smtClean="0">
                <a:solidFill>
                  <a:srgbClr val="000096"/>
                </a:solidFill>
                <a:latin typeface="Consolas" pitchFamily="49" charset="0"/>
              </a:rPr>
              <a:t>&lt;owrite</a:t>
            </a:r>
            <a:r>
              <a:rPr lang="en-US" sz="1400" dirty="0" smtClean="0">
                <a:solidFill>
                  <a:srgbClr val="F5844C"/>
                </a:solidFill>
                <a:latin typeface="Consolas" pitchFamily="49" charset="0"/>
              </a:rPr>
              <a:t> datatype</a:t>
            </a:r>
            <a:r>
              <a:rPr lang="en-US" sz="1400" dirty="0" smtClean="0">
                <a:solidFill>
                  <a:srgbClr val="FF8040"/>
                </a:solidFill>
                <a:latin typeface="Consolas" pitchFamily="49" charset="0"/>
              </a:rPr>
              <a:t>=</a:t>
            </a:r>
            <a:r>
              <a:rPr lang="en-US" sz="1400" dirty="0" smtClean="0">
                <a:solidFill>
                  <a:srgbClr val="993300"/>
                </a:solidFill>
                <a:latin typeface="Consolas" pitchFamily="49" charset="0"/>
              </a:rPr>
              <a:t>"boolean"</a:t>
            </a:r>
            <a:r>
              <a:rPr lang="en-US" sz="1400" dirty="0" smtClean="0">
                <a:solidFill>
                  <a:srgbClr val="000096"/>
                </a:solidFill>
                <a:latin typeface="Consolas" pitchFamily="49" charset="0"/>
              </a:rPr>
              <a:t>&gt;</a:t>
            </a:r>
            <a:r>
              <a:rPr lang="en-US" sz="1400" dirty="0" smtClean="0">
                <a:solidFill>
                  <a:srgbClr val="000000"/>
                </a:solidFill>
                <a:latin typeface="Consolas" pitchFamily="49" charset="0"/>
              </a:rPr>
              <a:t>1</a:t>
            </a:r>
            <a:r>
              <a:rPr lang="en-US" sz="1400" dirty="0" smtClean="0">
                <a:solidFill>
                  <a:srgbClr val="000096"/>
                </a:solidFill>
                <a:latin typeface="Consolas" pitchFamily="49" charset="0"/>
              </a:rPr>
              <a:t>&lt;/owrite&gt;</a:t>
            </a:r>
            <a:r>
              <a:rPr lang="en-US" sz="1400" dirty="0" smtClean="0">
                <a:solidFill>
                  <a:srgbClr val="000000"/>
                </a:solidFill>
                <a:latin typeface="Consolas" pitchFamily="49" charset="0"/>
              </a:rPr>
              <a:t/>
            </a:r>
            <a:br>
              <a:rPr lang="en-US" sz="1400" dirty="0" smtClean="0">
                <a:solidFill>
                  <a:srgbClr val="000000"/>
                </a:solidFill>
                <a:latin typeface="Consolas" pitchFamily="49" charset="0"/>
              </a:rPr>
            </a:br>
            <a:r>
              <a:rPr lang="en-US" sz="1400" dirty="0" smtClean="0">
                <a:solidFill>
                  <a:srgbClr val="000096"/>
                </a:solidFill>
                <a:latin typeface="Consolas" pitchFamily="49" charset="0"/>
              </a:rPr>
              <a:t>&lt;/file_state&gt;</a:t>
            </a:r>
            <a:endParaRPr lang="en-US" sz="1400" dirty="0">
              <a:latin typeface="Consolas" pitchFamily="49" charset="0"/>
            </a:endParaRPr>
          </a:p>
        </p:txBody>
      </p:sp>
      <p:sp>
        <p:nvSpPr>
          <p:cNvPr id="7" name="Rectangle object"/>
          <p:cNvSpPr/>
          <p:nvPr/>
        </p:nvSpPr>
        <p:spPr>
          <a:xfrm>
            <a:off x="723900" y="3124200"/>
            <a:ext cx="7696200" cy="954107"/>
          </a:xfrm>
          <a:prstGeom prst="rect">
            <a:avLst/>
          </a:prstGeom>
        </p:spPr>
        <p:txBody>
          <a:bodyPr wrap="square">
            <a:spAutoFit/>
          </a:bodyPr>
          <a:lstStyle/>
          <a:p>
            <a:r>
              <a:rPr lang="en-US" sz="1400" dirty="0" smtClean="0">
                <a:solidFill>
                  <a:srgbClr val="000096"/>
                </a:solidFill>
                <a:latin typeface="Consolas" pitchFamily="49" charset="0"/>
              </a:rPr>
              <a:t>&lt;file_object</a:t>
            </a:r>
            <a:r>
              <a:rPr lang="en-US" sz="1400" dirty="0" smtClean="0">
                <a:solidFill>
                  <a:srgbClr val="F5844C"/>
                </a:solidFill>
                <a:latin typeface="Consolas" pitchFamily="49" charset="0"/>
              </a:rPr>
              <a:t> id</a:t>
            </a:r>
            <a:r>
              <a:rPr lang="en-US" sz="1400" dirty="0" smtClean="0">
                <a:solidFill>
                  <a:srgbClr val="FF8040"/>
                </a:solidFill>
                <a:latin typeface="Consolas" pitchFamily="49" charset="0"/>
              </a:rPr>
              <a:t>=</a:t>
            </a:r>
            <a:r>
              <a:rPr lang="en-US" sz="1400" dirty="0" smtClean="0">
                <a:solidFill>
                  <a:srgbClr val="993300"/>
                </a:solidFill>
                <a:latin typeface="Consolas" pitchFamily="49" charset="0"/>
              </a:rPr>
              <a:t>"oval:sample:obj:2"</a:t>
            </a:r>
            <a:r>
              <a:rPr lang="en-US" sz="1400" dirty="0" smtClean="0">
                <a:solidFill>
                  <a:srgbClr val="000096"/>
                </a:solidFill>
                <a:latin typeface="Consolas" pitchFamily="49" charset="0"/>
              </a:rPr>
              <a:t>&gt;</a:t>
            </a:r>
            <a:r>
              <a:rPr lang="en-US" sz="1400" dirty="0" smtClean="0">
                <a:solidFill>
                  <a:srgbClr val="000000"/>
                </a:solidFill>
                <a:latin typeface="Consolas" pitchFamily="49" charset="0"/>
              </a:rPr>
              <a:t/>
            </a:r>
            <a:br>
              <a:rPr lang="en-US" sz="1400" dirty="0" smtClean="0">
                <a:solidFill>
                  <a:srgbClr val="000000"/>
                </a:solidFill>
                <a:latin typeface="Consolas" pitchFamily="49" charset="0"/>
              </a:rPr>
            </a:br>
            <a:r>
              <a:rPr lang="en-US" sz="1400" dirty="0" smtClean="0">
                <a:solidFill>
                  <a:srgbClr val="000000"/>
                </a:solidFill>
                <a:latin typeface="Consolas" pitchFamily="49" charset="0"/>
              </a:rPr>
              <a:t>    </a:t>
            </a:r>
            <a:r>
              <a:rPr lang="en-US" sz="1400" dirty="0" smtClean="0">
                <a:solidFill>
                  <a:srgbClr val="000096"/>
                </a:solidFill>
                <a:latin typeface="Consolas" pitchFamily="49" charset="0"/>
              </a:rPr>
              <a:t>&lt;path</a:t>
            </a:r>
            <a:r>
              <a:rPr lang="en-US" sz="1400" dirty="0" smtClean="0">
                <a:solidFill>
                  <a:srgbClr val="F5844C"/>
                </a:solidFill>
                <a:latin typeface="Consolas" pitchFamily="49" charset="0"/>
              </a:rPr>
              <a:t> operation</a:t>
            </a:r>
            <a:r>
              <a:rPr lang="en-US" sz="1400" dirty="0" smtClean="0">
                <a:solidFill>
                  <a:srgbClr val="FF8040"/>
                </a:solidFill>
                <a:latin typeface="Consolas" pitchFamily="49" charset="0"/>
              </a:rPr>
              <a:t>=</a:t>
            </a:r>
            <a:r>
              <a:rPr lang="en-US" sz="1400" dirty="0" smtClean="0">
                <a:solidFill>
                  <a:srgbClr val="993300"/>
                </a:solidFill>
                <a:latin typeface="Consolas" pitchFamily="49" charset="0"/>
              </a:rPr>
              <a:t>"pattern match"</a:t>
            </a:r>
            <a:r>
              <a:rPr lang="en-US" sz="1400" dirty="0" smtClean="0">
                <a:solidFill>
                  <a:srgbClr val="000096"/>
                </a:solidFill>
                <a:latin typeface="Consolas" pitchFamily="49" charset="0"/>
              </a:rPr>
              <a:t>&gt;</a:t>
            </a:r>
            <a:r>
              <a:rPr lang="en-US" sz="1400" dirty="0" smtClean="0">
                <a:solidFill>
                  <a:srgbClr val="000000"/>
                </a:solidFill>
                <a:latin typeface="Consolas" pitchFamily="49" charset="0"/>
              </a:rPr>
              <a:t>.*</a:t>
            </a:r>
            <a:r>
              <a:rPr lang="en-US" sz="1400" dirty="0" smtClean="0">
                <a:solidFill>
                  <a:srgbClr val="000096"/>
                </a:solidFill>
                <a:latin typeface="Consolas" pitchFamily="49" charset="0"/>
              </a:rPr>
              <a:t>&lt;/path&gt;</a:t>
            </a:r>
            <a:r>
              <a:rPr lang="en-US" sz="1400" dirty="0" smtClean="0">
                <a:solidFill>
                  <a:srgbClr val="000000"/>
                </a:solidFill>
                <a:latin typeface="Consolas" pitchFamily="49" charset="0"/>
              </a:rPr>
              <a:t/>
            </a:r>
            <a:br>
              <a:rPr lang="en-US" sz="1400" dirty="0" smtClean="0">
                <a:solidFill>
                  <a:srgbClr val="000000"/>
                </a:solidFill>
                <a:latin typeface="Consolas" pitchFamily="49" charset="0"/>
              </a:rPr>
            </a:br>
            <a:r>
              <a:rPr lang="en-US" sz="1400" dirty="0" smtClean="0">
                <a:solidFill>
                  <a:srgbClr val="000000"/>
                </a:solidFill>
                <a:latin typeface="Consolas" pitchFamily="49" charset="0"/>
              </a:rPr>
              <a:t>    </a:t>
            </a:r>
            <a:r>
              <a:rPr lang="en-US" sz="1400" dirty="0" smtClean="0">
                <a:solidFill>
                  <a:srgbClr val="000096"/>
                </a:solidFill>
                <a:latin typeface="Consolas" pitchFamily="49" charset="0"/>
              </a:rPr>
              <a:t>&lt;filename</a:t>
            </a:r>
            <a:r>
              <a:rPr lang="en-US" sz="1400" dirty="0" smtClean="0">
                <a:solidFill>
                  <a:srgbClr val="F5844C"/>
                </a:solidFill>
                <a:latin typeface="Consolas" pitchFamily="49" charset="0"/>
              </a:rPr>
              <a:t> operation</a:t>
            </a:r>
            <a:r>
              <a:rPr lang="en-US" sz="1400" dirty="0" smtClean="0">
                <a:solidFill>
                  <a:srgbClr val="FF8040"/>
                </a:solidFill>
                <a:latin typeface="Consolas" pitchFamily="49" charset="0"/>
              </a:rPr>
              <a:t>=</a:t>
            </a:r>
            <a:r>
              <a:rPr lang="en-US" sz="1400" dirty="0" smtClean="0">
                <a:solidFill>
                  <a:srgbClr val="993300"/>
                </a:solidFill>
                <a:latin typeface="Consolas" pitchFamily="49" charset="0"/>
              </a:rPr>
              <a:t>"pattern match"</a:t>
            </a:r>
            <a:r>
              <a:rPr lang="en-US" sz="1400" dirty="0" smtClean="0">
                <a:solidFill>
                  <a:srgbClr val="000096"/>
                </a:solidFill>
                <a:latin typeface="Consolas" pitchFamily="49" charset="0"/>
              </a:rPr>
              <a:t>&gt;</a:t>
            </a:r>
            <a:r>
              <a:rPr lang="en-US" sz="1400" dirty="0" smtClean="0">
                <a:solidFill>
                  <a:srgbClr val="000000"/>
                </a:solidFill>
                <a:latin typeface="Consolas" pitchFamily="49" charset="0"/>
              </a:rPr>
              <a:t>.*</a:t>
            </a:r>
            <a:r>
              <a:rPr lang="en-US" sz="1400" dirty="0" smtClean="0">
                <a:solidFill>
                  <a:srgbClr val="000096"/>
                </a:solidFill>
                <a:latin typeface="Consolas" pitchFamily="49" charset="0"/>
              </a:rPr>
              <a:t>&lt;/filename&gt;</a:t>
            </a:r>
            <a:r>
              <a:rPr lang="en-US" sz="1400" dirty="0" smtClean="0">
                <a:solidFill>
                  <a:srgbClr val="000000"/>
                </a:solidFill>
                <a:latin typeface="Consolas" pitchFamily="49" charset="0"/>
              </a:rPr>
              <a:t/>
            </a:r>
            <a:br>
              <a:rPr lang="en-US" sz="1400" dirty="0" smtClean="0">
                <a:solidFill>
                  <a:srgbClr val="000000"/>
                </a:solidFill>
                <a:latin typeface="Consolas" pitchFamily="49" charset="0"/>
              </a:rPr>
            </a:br>
            <a:r>
              <a:rPr lang="en-US" sz="1400" dirty="0" smtClean="0">
                <a:solidFill>
                  <a:srgbClr val="000096"/>
                </a:solidFill>
                <a:latin typeface="Consolas" pitchFamily="49" charset="0"/>
              </a:rPr>
              <a:t>&lt;/file_object&gt;</a:t>
            </a:r>
            <a:endParaRPr lang="en-US" sz="1400" dirty="0">
              <a:latin typeface="Consolas" pitchFamily="49"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a:t>
            </a:r>
            <a:r>
              <a:rPr lang="en-US" dirty="0" smtClean="0">
                <a:latin typeface="Consolas" pitchFamily="49" charset="0"/>
              </a:rPr>
              <a:t>@flag='incomplete'</a:t>
            </a:r>
            <a:r>
              <a:rPr lang="en-US" dirty="0" smtClean="0"/>
              <a:t> </a:t>
            </a:r>
            <a:endParaRPr lang="en-US" dirty="0"/>
          </a:p>
        </p:txBody>
      </p:sp>
      <p:sp>
        <p:nvSpPr>
          <p:cNvPr id="3" name="Content Placeholder 2"/>
          <p:cNvSpPr>
            <a:spLocks noGrp="1"/>
          </p:cNvSpPr>
          <p:nvPr>
            <p:ph idx="1"/>
          </p:nvPr>
        </p:nvSpPr>
        <p:spPr/>
        <p:txBody>
          <a:bodyPr/>
          <a:lstStyle/>
          <a:p>
            <a:pPr lvl="0">
              <a:defRPr/>
            </a:pPr>
            <a:r>
              <a:rPr lang="en-US" dirty="0" smtClean="0"/>
              <a:t>We can optimize in two ways:</a:t>
            </a:r>
          </a:p>
          <a:p>
            <a:pPr lvl="1">
              <a:defRPr/>
            </a:pPr>
            <a:r>
              <a:rPr lang="en-US" sz="2800" dirty="0" smtClean="0"/>
              <a:t>Based on items specified by the filter</a:t>
            </a:r>
          </a:p>
          <a:p>
            <a:pPr lvl="1">
              <a:defRPr/>
            </a:pPr>
            <a:r>
              <a:rPr lang="en-US" sz="2800" dirty="0" smtClean="0"/>
              <a:t>Based on the </a:t>
            </a:r>
            <a:r>
              <a:rPr lang="en-US" sz="2800" dirty="0" smtClean="0">
                <a:latin typeface="Consolas" pitchFamily="49" charset="0"/>
              </a:rPr>
              <a:t>@check_existence</a:t>
            </a:r>
            <a:r>
              <a:rPr lang="en-US" sz="2800" dirty="0" smtClean="0"/>
              <a:t> attribute</a:t>
            </a:r>
          </a:p>
          <a:p>
            <a:pPr lvl="1">
              <a:defRPr/>
            </a:pPr>
            <a:endParaRPr lang="en-US" sz="2800" dirty="0" smtClean="0"/>
          </a:p>
          <a:p>
            <a:r>
              <a:rPr lang="en-US" dirty="0" smtClean="0"/>
              <a:t>We cannot always determine a result with an </a:t>
            </a:r>
            <a:r>
              <a:rPr lang="en-US" dirty="0" smtClean="0">
                <a:latin typeface="Consolas" pitchFamily="49" charset="0"/>
              </a:rPr>
              <a:t>'incomplete'</a:t>
            </a:r>
            <a:r>
              <a:rPr lang="en-US" dirty="0" smtClean="0"/>
              <a:t> object (</a:t>
            </a:r>
            <a:r>
              <a:rPr lang="en-US" dirty="0" smtClean="0">
                <a:latin typeface="Consolas" pitchFamily="49" charset="0"/>
              </a:rPr>
              <a:t>@check='all'</a:t>
            </a:r>
            <a:r>
              <a:rPr lang="en-US" dirty="0" smtClean="0"/>
              <a:t>)</a:t>
            </a:r>
          </a:p>
          <a:p>
            <a:pPr lvl="0">
              <a:buNone/>
              <a:defRPr/>
            </a:pP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Optimizing Item Searches</a:t>
            </a:r>
            <a:endParaRPr lang="en-US" dirty="0"/>
          </a:p>
        </p:txBody>
      </p:sp>
      <p:sp>
        <p:nvSpPr>
          <p:cNvPr id="3" name="Content Placeholder 2"/>
          <p:cNvSpPr>
            <a:spLocks noGrp="1"/>
          </p:cNvSpPr>
          <p:nvPr>
            <p:ph idx="1"/>
          </p:nvPr>
        </p:nvSpPr>
        <p:spPr/>
        <p:txBody>
          <a:bodyPr/>
          <a:lstStyle/>
          <a:p>
            <a:r>
              <a:rPr lang="en-US" dirty="0" smtClean="0"/>
              <a:t>Background</a:t>
            </a:r>
          </a:p>
          <a:p>
            <a:endParaRPr lang="en-US" dirty="0" smtClean="0"/>
          </a:p>
          <a:p>
            <a:r>
              <a:rPr lang="en-US" dirty="0" smtClean="0"/>
              <a:t>How can we optimize now? </a:t>
            </a:r>
          </a:p>
          <a:p>
            <a:endParaRPr lang="en-US" dirty="0" smtClean="0"/>
          </a:p>
          <a:p>
            <a:r>
              <a:rPr lang="en-US" dirty="0" smtClean="0"/>
              <a:t>How could we optimize in 5.8? </a:t>
            </a:r>
          </a:p>
          <a:p>
            <a:endParaRPr lang="en-US" dirty="0" smtClean="0"/>
          </a:p>
          <a:p>
            <a:r>
              <a:rPr lang="en-US" dirty="0" smtClean="0"/>
              <a:t>Looking beyond 5.x</a:t>
            </a:r>
          </a:p>
          <a:p>
            <a:endParaRPr lang="en-US" dirty="0" smtClean="0"/>
          </a:p>
          <a:p>
            <a:r>
              <a:rPr lang="en-US" dirty="0" smtClean="0"/>
              <a:t>Discussion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mph" presetSubtype="2" fill="hold" nodeType="withEffect">
                                  <p:stCondLst>
                                    <p:cond delay="0"/>
                                  </p:stCondLst>
                                  <p:childTnLst>
                                    <p:animClr clrSpc="rgb">
                                      <p:cBhvr override="childStyle">
                                        <p:cTn id="6" dur="500" fill="hold"/>
                                        <p:tgtEl>
                                          <p:spTgt spid="3">
                                            <p:txEl>
                                              <p:pRg st="4" end="4"/>
                                            </p:txEl>
                                          </p:spTgt>
                                        </p:tgtEl>
                                        <p:attrNameLst>
                                          <p:attrName>style.color</p:attrName>
                                        </p:attrNameLst>
                                      </p:cBhvr>
                                      <p:to>
                                        <a:srgbClr val="FF0000"/>
                                      </p:to>
                                    </p:animClr>
                                  </p:childTnLst>
                                </p:cTn>
                              </p:par>
                              <p:par>
                                <p:cTn id="7" presetID="5" presetClass="emph" presetSubtype="1" nodeType="withEffect">
                                  <p:stCondLst>
                                    <p:cond delay="0"/>
                                  </p:stCondLst>
                                  <p:childTnLst>
                                    <p:set>
                                      <p:cBhvr override="childStyle">
                                        <p:cTn id="8" dur="indefinite"/>
                                        <p:tgtEl>
                                          <p:spTgt spid="3">
                                            <p:txEl>
                                              <p:pRg st="4" end="4"/>
                                            </p:txEl>
                                          </p:spTgt>
                                        </p:tgtEl>
                                        <p:attrNameLst>
                                          <p:attrName>style.fontStyle</p:attrName>
                                        </p:attrNameLst>
                                      </p:cBhvr>
                                      <p:to>
                                        <p:strVal val="normal"/>
                                      </p:to>
                                    </p:set>
                                    <p:set>
                                      <p:cBhvr override="childStyle">
                                        <p:cTn id="9" dur="indefinite"/>
                                        <p:tgtEl>
                                          <p:spTgt spid="3">
                                            <p:txEl>
                                              <p:pRg st="4" end="4"/>
                                            </p:txEl>
                                          </p:spTgt>
                                        </p:tgtEl>
                                        <p:attrNameLst>
                                          <p:attrName>style.fontWeight</p:attrName>
                                        </p:attrNameLst>
                                      </p:cBhvr>
                                      <p:to>
                                        <p:strVal val="bold"/>
                                      </p:to>
                                    </p:set>
                                    <p:set>
                                      <p:cBhvr override="childStyle">
                                        <p:cTn id="10" dur="indefinite"/>
                                        <p:tgtEl>
                                          <p:spTgt spid="3">
                                            <p:txEl>
                                              <p:pRg st="4" end="4"/>
                                            </p:txEl>
                                          </p:spTgt>
                                        </p:tgtEl>
                                        <p:attrNameLst>
                                          <p:attrName>style.textDecorationUnderline</p:attrName>
                                        </p:attrNameLst>
                                      </p:cBhvr>
                                      <p:to>
                                        <p:strVal val="fals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 1: Add a &lt;filter&gt; Element</a:t>
            </a:r>
            <a:endParaRPr lang="en-US" dirty="0"/>
          </a:p>
        </p:txBody>
      </p:sp>
      <p:sp>
        <p:nvSpPr>
          <p:cNvPr id="7" name="Content Placeholder 6"/>
          <p:cNvSpPr>
            <a:spLocks noGrp="1"/>
          </p:cNvSpPr>
          <p:nvPr>
            <p:ph idx="1"/>
          </p:nvPr>
        </p:nvSpPr>
        <p:spPr>
          <a:xfrm>
            <a:off x="457200" y="2971800"/>
            <a:ext cx="8229600" cy="3352800"/>
          </a:xfrm>
          <a:ln>
            <a:solidFill>
              <a:schemeClr val="tx1"/>
            </a:solidFill>
          </a:ln>
        </p:spPr>
        <p:txBody>
          <a:bodyPr numCol="1">
            <a:noAutofit/>
          </a:bodyPr>
          <a:lstStyle/>
          <a:p>
            <a:pPr>
              <a:buNone/>
            </a:pPr>
            <a:r>
              <a:rPr lang="en-US" sz="2400" dirty="0" smtClean="0">
                <a:solidFill>
                  <a:srgbClr val="668F66"/>
                </a:solidFill>
              </a:rPr>
              <a:t>Considerations:</a:t>
            </a:r>
          </a:p>
          <a:p>
            <a:r>
              <a:rPr lang="en-US" sz="1400" b="1" dirty="0" smtClean="0"/>
              <a:t>Already familiar with filters</a:t>
            </a:r>
          </a:p>
          <a:p>
            <a:r>
              <a:rPr lang="en-US" sz="1400" b="1" dirty="0" smtClean="0"/>
              <a:t>Major impact</a:t>
            </a:r>
          </a:p>
          <a:p>
            <a:pPr lvl="1"/>
            <a:r>
              <a:rPr lang="en-US" sz="1200" dirty="0" smtClean="0"/>
              <a:t>All objects</a:t>
            </a:r>
          </a:p>
          <a:p>
            <a:r>
              <a:rPr lang="en-US" sz="1400" b="1" dirty="0" smtClean="0"/>
              <a:t>High flexibility</a:t>
            </a:r>
          </a:p>
          <a:p>
            <a:pPr lvl="1"/>
            <a:r>
              <a:rPr lang="en-US" sz="1200" dirty="0" smtClean="0"/>
              <a:t>Unbounded (0 to n)</a:t>
            </a:r>
          </a:p>
          <a:p>
            <a:pPr lvl="1"/>
            <a:r>
              <a:rPr lang="en-US" sz="1200" dirty="0" smtClean="0"/>
              <a:t>Could result in </a:t>
            </a:r>
            <a:r>
              <a:rPr lang="en-US" sz="1200" dirty="0" smtClean="0">
                <a:latin typeface="Consolas" pitchFamily="49" charset="0"/>
              </a:rPr>
              <a:t>@flag='does not exist'</a:t>
            </a:r>
          </a:p>
          <a:p>
            <a:r>
              <a:rPr lang="en-US" sz="1400" b="1" dirty="0" smtClean="0"/>
              <a:t>Implementation</a:t>
            </a:r>
          </a:p>
          <a:p>
            <a:pPr lvl="1"/>
            <a:r>
              <a:rPr lang="en-US" sz="1200" dirty="0" smtClean="0"/>
              <a:t>May be similar to applying filters in sets</a:t>
            </a:r>
          </a:p>
          <a:p>
            <a:r>
              <a:rPr lang="en-US" sz="1400" b="1" dirty="0" smtClean="0"/>
              <a:t>Filtering doesn’t always make sense</a:t>
            </a:r>
          </a:p>
          <a:p>
            <a:pPr lvl="1"/>
            <a:r>
              <a:rPr lang="en-US" sz="1200" dirty="0" smtClean="0"/>
              <a:t>Single item objects (</a:t>
            </a:r>
            <a:r>
              <a:rPr lang="en-US" sz="1200" dirty="0" smtClean="0">
                <a:latin typeface="Consolas" pitchFamily="49" charset="0"/>
              </a:rPr>
              <a:t>&lt;win-def:passwordpolicy_object&gt;</a:t>
            </a:r>
            <a:r>
              <a:rPr lang="en-US" sz="1200" dirty="0" smtClean="0"/>
              <a:t>)</a:t>
            </a:r>
          </a:p>
          <a:p>
            <a:pPr lvl="1"/>
            <a:r>
              <a:rPr lang="en-US" sz="1200" dirty="0" smtClean="0"/>
              <a:t>Objects with small data sets (</a:t>
            </a:r>
            <a:r>
              <a:rPr lang="en-US" sz="1200" dirty="0" smtClean="0">
                <a:latin typeface="Consolas" pitchFamily="49" charset="0"/>
              </a:rPr>
              <a:t>&lt;</a:t>
            </a:r>
            <a:r>
              <a:rPr lang="en-US" sz="1200" dirty="0" err="1" smtClean="0">
                <a:latin typeface="Consolas" pitchFamily="49" charset="0"/>
              </a:rPr>
              <a:t>unix-def:interface_object</a:t>
            </a:r>
            <a:r>
              <a:rPr lang="en-US" sz="1200" dirty="0" smtClean="0">
                <a:latin typeface="Consolas" pitchFamily="49" charset="0"/>
              </a:rPr>
              <a:t>&gt;</a:t>
            </a:r>
            <a:r>
              <a:rPr lang="en-US" sz="1200" dirty="0" smtClean="0"/>
              <a:t>)</a:t>
            </a:r>
          </a:p>
          <a:p>
            <a:r>
              <a:rPr lang="en-US" sz="1400" b="1" dirty="0" smtClean="0"/>
              <a:t>Another authoring choice</a:t>
            </a:r>
            <a:endParaRPr lang="en-US" sz="3600" dirty="0"/>
          </a:p>
        </p:txBody>
      </p:sp>
      <p:sp>
        <p:nvSpPr>
          <p:cNvPr id="8" name="Content Placeholder 2"/>
          <p:cNvSpPr txBox="1">
            <a:spLocks/>
          </p:cNvSpPr>
          <p:nvPr/>
        </p:nvSpPr>
        <p:spPr bwMode="auto">
          <a:xfrm>
            <a:off x="457200" y="1524000"/>
            <a:ext cx="5943600" cy="1524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fontScale="47500" lnSpcReduction="20000"/>
          </a:bodyPr>
          <a:lstStyle/>
          <a:p>
            <a:pPr marL="342900" marR="0" lvl="0" indent="-342900" algn="l" defTabSz="914400" rtl="0" eaLnBrk="1" fontAlgn="base" latinLnBrk="0" hangingPunct="1">
              <a:lnSpc>
                <a:spcPct val="100000"/>
              </a:lnSpc>
              <a:spcBef>
                <a:spcPct val="20000"/>
              </a:spcBef>
              <a:spcAft>
                <a:spcPct val="0"/>
              </a:spcAft>
              <a:buClr>
                <a:srgbClr val="668F66"/>
              </a:buClr>
              <a:buSzTx/>
              <a:buFontTx/>
              <a:buNone/>
              <a:tabLst/>
              <a:defRPr/>
            </a:pPr>
            <a:r>
              <a:rPr kumimoji="0" lang="en-US" sz="2500" b="0" i="0" u="none" strike="noStrike" kern="0" cap="none" spc="0" normalizeH="0" baseline="0" noProof="0" dirty="0" smtClean="0">
                <a:ln>
                  <a:noFill/>
                </a:ln>
                <a:solidFill>
                  <a:schemeClr val="bg1">
                    <a:lumMod val="50000"/>
                  </a:schemeClr>
                </a:solidFill>
                <a:effectLst/>
                <a:uLnTx/>
                <a:uFillTx/>
                <a:latin typeface="Consolas" pitchFamily="49" charset="0"/>
              </a:rPr>
              <a:t>&lt;file_object id="oval:sample:obj:1"&gt;</a:t>
            </a:r>
            <a:br>
              <a:rPr kumimoji="0" lang="en-US" sz="2500" b="0" i="0" u="none" strike="noStrike" kern="0" cap="none" spc="0" normalizeH="0" baseline="0" noProof="0" dirty="0" smtClean="0">
                <a:ln>
                  <a:noFill/>
                </a:ln>
                <a:solidFill>
                  <a:schemeClr val="bg1">
                    <a:lumMod val="50000"/>
                  </a:schemeClr>
                </a:solidFill>
                <a:effectLst/>
                <a:uLnTx/>
                <a:uFillTx/>
                <a:latin typeface="Consolas" pitchFamily="49" charset="0"/>
              </a:rPr>
            </a:br>
            <a:r>
              <a:rPr kumimoji="0" lang="en-US" sz="2500" b="0" i="0" u="none" strike="noStrike" kern="0" cap="none" spc="0" normalizeH="0" baseline="0" noProof="0" dirty="0" smtClean="0">
                <a:ln>
                  <a:noFill/>
                </a:ln>
                <a:solidFill>
                  <a:schemeClr val="bg1">
                    <a:lumMod val="50000"/>
                  </a:schemeClr>
                </a:solidFill>
                <a:effectLst/>
                <a:uLnTx/>
                <a:uFillTx/>
                <a:latin typeface="Consolas" pitchFamily="49" charset="0"/>
              </a:rPr>
              <a:t>&lt;path operation="pattern match"&gt;.*&lt;/path&gt;</a:t>
            </a:r>
            <a:br>
              <a:rPr kumimoji="0" lang="en-US" sz="2500" b="0" i="0" u="none" strike="noStrike" kern="0" cap="none" spc="0" normalizeH="0" baseline="0" noProof="0" dirty="0" smtClean="0">
                <a:ln>
                  <a:noFill/>
                </a:ln>
                <a:solidFill>
                  <a:schemeClr val="bg1">
                    <a:lumMod val="50000"/>
                  </a:schemeClr>
                </a:solidFill>
                <a:effectLst/>
                <a:uLnTx/>
                <a:uFillTx/>
                <a:latin typeface="Consolas" pitchFamily="49" charset="0"/>
              </a:rPr>
            </a:br>
            <a:r>
              <a:rPr kumimoji="0" lang="en-US" sz="2500" b="0" i="0" u="none" strike="noStrike" kern="0" cap="none" spc="0" normalizeH="0" baseline="0" noProof="0" dirty="0" smtClean="0">
                <a:ln>
                  <a:noFill/>
                </a:ln>
                <a:solidFill>
                  <a:schemeClr val="bg1">
                    <a:lumMod val="50000"/>
                  </a:schemeClr>
                </a:solidFill>
                <a:effectLst/>
                <a:uLnTx/>
                <a:uFillTx/>
                <a:latin typeface="Consolas" pitchFamily="49" charset="0"/>
              </a:rPr>
              <a:t>&lt;filename operation="pattern match"&gt;.*&lt;/filename&gt;</a:t>
            </a:r>
            <a:r>
              <a:rPr kumimoji="0" lang="en-US" sz="2200" b="0" i="0" u="none" strike="noStrike" kern="0" cap="none" spc="0" normalizeH="0" baseline="0" noProof="0" dirty="0" smtClean="0">
                <a:ln>
                  <a:noFill/>
                </a:ln>
                <a:solidFill>
                  <a:schemeClr val="bg1">
                    <a:lumMod val="50000"/>
                  </a:schemeClr>
                </a:solidFill>
                <a:effectLst/>
                <a:uLnTx/>
                <a:uFillTx/>
                <a:latin typeface="Consolas" pitchFamily="49" charset="0"/>
              </a:rPr>
              <a:t/>
            </a:r>
            <a:br>
              <a:rPr kumimoji="0" lang="en-US" sz="2200" b="0" i="0" u="none" strike="noStrike" kern="0" cap="none" spc="0" normalizeH="0" baseline="0" noProof="0" dirty="0" smtClean="0">
                <a:ln>
                  <a:noFill/>
                </a:ln>
                <a:solidFill>
                  <a:schemeClr val="bg1">
                    <a:lumMod val="50000"/>
                  </a:schemeClr>
                </a:solidFill>
                <a:effectLst/>
                <a:uLnTx/>
                <a:uFillTx/>
                <a:latin typeface="Consolas" pitchFamily="49" charset="0"/>
              </a:rPr>
            </a:br>
            <a:r>
              <a:rPr kumimoji="0" lang="en-US" sz="2900" b="0" i="0" u="none" strike="noStrike" kern="0" cap="none" spc="0" normalizeH="0" baseline="0" noProof="0" dirty="0" smtClean="0">
                <a:ln>
                  <a:noFill/>
                </a:ln>
                <a:solidFill>
                  <a:srgbClr val="000096"/>
                </a:solidFill>
                <a:effectLst/>
                <a:uLnTx/>
                <a:uFillTx/>
                <a:latin typeface="Consolas" pitchFamily="49" charset="0"/>
              </a:rPr>
              <a:t>&lt;filter</a:t>
            </a:r>
            <a:r>
              <a:rPr kumimoji="0" lang="en-US" sz="2900" b="0" i="0" u="none" strike="noStrike" kern="0" cap="none" spc="0" normalizeH="0" baseline="0" noProof="0" dirty="0" smtClean="0">
                <a:ln>
                  <a:noFill/>
                </a:ln>
                <a:solidFill>
                  <a:srgbClr val="F5844C"/>
                </a:solidFill>
                <a:effectLst/>
                <a:uLnTx/>
                <a:uFillTx/>
                <a:latin typeface="Consolas" pitchFamily="49" charset="0"/>
              </a:rPr>
              <a:t> action</a:t>
            </a:r>
            <a:r>
              <a:rPr kumimoji="0" lang="en-US" sz="2900" b="0" i="0" u="none" strike="noStrike" kern="0" cap="none" spc="0" normalizeH="0" baseline="0" noProof="0" dirty="0" smtClean="0">
                <a:ln>
                  <a:noFill/>
                </a:ln>
                <a:solidFill>
                  <a:srgbClr val="FF8040"/>
                </a:solidFill>
                <a:effectLst/>
                <a:uLnTx/>
                <a:uFillTx/>
                <a:latin typeface="Consolas" pitchFamily="49" charset="0"/>
              </a:rPr>
              <a:t>=</a:t>
            </a:r>
            <a:r>
              <a:rPr kumimoji="0" lang="en-US" sz="2900" b="0" i="0" u="none" strike="noStrike" kern="0" cap="none" spc="0" normalizeH="0" baseline="0" noProof="0" dirty="0" smtClean="0">
                <a:ln>
                  <a:noFill/>
                </a:ln>
                <a:solidFill>
                  <a:srgbClr val="993300"/>
                </a:solidFill>
                <a:effectLst/>
                <a:uLnTx/>
                <a:uFillTx/>
                <a:latin typeface="Consolas" pitchFamily="49" charset="0"/>
              </a:rPr>
              <a:t>"include"</a:t>
            </a:r>
            <a:r>
              <a:rPr kumimoji="0" lang="en-US" sz="2900" b="0" i="0" u="none" strike="noStrike" kern="0" cap="none" spc="0" normalizeH="0" baseline="0" noProof="0" dirty="0" smtClean="0">
                <a:ln>
                  <a:noFill/>
                </a:ln>
                <a:solidFill>
                  <a:srgbClr val="000096"/>
                </a:solidFill>
                <a:effectLst/>
                <a:uLnTx/>
                <a:uFillTx/>
                <a:latin typeface="Consolas" pitchFamily="49" charset="0"/>
              </a:rPr>
              <a:t>&gt;</a:t>
            </a:r>
            <a:r>
              <a:rPr kumimoji="0" lang="en-US" sz="2900" b="0" i="0" u="none" strike="noStrike" kern="0" cap="none" spc="0" normalizeH="0" baseline="0" noProof="0" dirty="0" smtClean="0">
                <a:ln>
                  <a:noFill/>
                </a:ln>
                <a:solidFill>
                  <a:srgbClr val="000000"/>
                </a:solidFill>
                <a:effectLst/>
                <a:uLnTx/>
                <a:uFillTx/>
                <a:latin typeface="Consolas" pitchFamily="49" charset="0"/>
              </a:rPr>
              <a:t>oval:sample:ste:1</a:t>
            </a:r>
            <a:r>
              <a:rPr kumimoji="0" lang="en-US" sz="2900" b="0" i="0" u="none" strike="noStrike" kern="0" cap="none" spc="0" normalizeH="0" baseline="0" noProof="0" dirty="0" smtClean="0">
                <a:ln>
                  <a:noFill/>
                </a:ln>
                <a:solidFill>
                  <a:srgbClr val="000096"/>
                </a:solidFill>
                <a:effectLst/>
                <a:uLnTx/>
                <a:uFillTx/>
                <a:latin typeface="Consolas" pitchFamily="49" charset="0"/>
              </a:rPr>
              <a:t>&lt;/filter&gt;</a:t>
            </a:r>
            <a:endParaRPr kumimoji="0" lang="en-US" sz="2900" b="0" i="0" u="none" strike="noStrike" kern="0" cap="none" spc="0" normalizeH="0" baseline="0" noProof="0" dirty="0" smtClean="0">
              <a:ln>
                <a:noFill/>
              </a:ln>
              <a:solidFill>
                <a:srgbClr val="000000"/>
              </a:solidFill>
              <a:effectLst/>
              <a:uLnTx/>
              <a:uFillTx/>
              <a:latin typeface="Consolas" pitchFamily="49" charset="0"/>
            </a:endParaRPr>
          </a:p>
          <a:p>
            <a:pPr marL="342900" marR="0" lvl="0" indent="-342900" algn="l" defTabSz="914400" rtl="0" eaLnBrk="1" fontAlgn="base" latinLnBrk="0" hangingPunct="1">
              <a:lnSpc>
                <a:spcPct val="100000"/>
              </a:lnSpc>
              <a:spcBef>
                <a:spcPct val="20000"/>
              </a:spcBef>
              <a:spcAft>
                <a:spcPct val="0"/>
              </a:spcAft>
              <a:buClr>
                <a:srgbClr val="668F66"/>
              </a:buClr>
              <a:buSzTx/>
              <a:buFontTx/>
              <a:buNone/>
              <a:tabLst/>
              <a:defRPr/>
            </a:pPr>
            <a:r>
              <a:rPr kumimoji="0" lang="en-US" sz="2500" b="0" i="0" u="none" strike="noStrike" kern="0" cap="none" spc="0" normalizeH="0" baseline="0" noProof="0" dirty="0" smtClean="0">
                <a:ln>
                  <a:noFill/>
                </a:ln>
                <a:solidFill>
                  <a:schemeClr val="bg1">
                    <a:lumMod val="50000"/>
                  </a:schemeClr>
                </a:solidFill>
                <a:effectLst/>
                <a:uLnTx/>
                <a:uFillTx/>
                <a:latin typeface="Consolas" pitchFamily="49" charset="0"/>
              </a:rPr>
              <a:t>&lt;/file_object&gt;</a:t>
            </a:r>
          </a:p>
          <a:p>
            <a:pPr marL="342900" marR="0" lvl="0" indent="-342900" algn="l" defTabSz="914400" rtl="0" eaLnBrk="1" fontAlgn="base" latinLnBrk="0" hangingPunct="1">
              <a:lnSpc>
                <a:spcPct val="100000"/>
              </a:lnSpc>
              <a:spcBef>
                <a:spcPct val="20000"/>
              </a:spcBef>
              <a:spcAft>
                <a:spcPct val="0"/>
              </a:spcAft>
              <a:buClr>
                <a:srgbClr val="668F66"/>
              </a:buClr>
              <a:buSzTx/>
              <a:buFontTx/>
              <a:buNone/>
              <a:tabLst/>
              <a:defRPr/>
            </a:pPr>
            <a:r>
              <a:rPr kumimoji="0" lang="en-US" sz="2500" b="0" i="0" u="none" strike="noStrike" kern="0" cap="none" spc="0" normalizeH="0" baseline="0" noProof="0" dirty="0" smtClean="0">
                <a:ln>
                  <a:noFill/>
                </a:ln>
                <a:solidFill>
                  <a:schemeClr val="bg1">
                    <a:lumMod val="50000"/>
                  </a:schemeClr>
                </a:solidFill>
                <a:effectLst/>
                <a:uLnTx/>
                <a:uFillTx/>
                <a:latin typeface="Consolas" pitchFamily="49" charset="0"/>
              </a:rPr>
              <a:t>&lt;file_state id="oval:sample:ste:1"&gt;</a:t>
            </a:r>
            <a:br>
              <a:rPr kumimoji="0" lang="en-US" sz="2500" b="0" i="0" u="none" strike="noStrike" kern="0" cap="none" spc="0" normalizeH="0" baseline="0" noProof="0" dirty="0" smtClean="0">
                <a:ln>
                  <a:noFill/>
                </a:ln>
                <a:solidFill>
                  <a:schemeClr val="bg1">
                    <a:lumMod val="50000"/>
                  </a:schemeClr>
                </a:solidFill>
                <a:effectLst/>
                <a:uLnTx/>
                <a:uFillTx/>
                <a:latin typeface="Consolas" pitchFamily="49" charset="0"/>
              </a:rPr>
            </a:br>
            <a:r>
              <a:rPr kumimoji="0" lang="en-US" sz="2500" b="0" i="0" u="none" strike="noStrike" kern="0" cap="none" spc="0" normalizeH="0" baseline="0" noProof="0" dirty="0" smtClean="0">
                <a:ln>
                  <a:noFill/>
                </a:ln>
                <a:solidFill>
                  <a:schemeClr val="bg1">
                    <a:lumMod val="50000"/>
                  </a:schemeClr>
                </a:solidFill>
                <a:effectLst/>
                <a:uLnTx/>
                <a:uFillTx/>
                <a:latin typeface="Consolas" pitchFamily="49" charset="0"/>
              </a:rPr>
              <a:t>&lt;owrite datatype="boolean"&gt;1&lt;/owrite&gt;</a:t>
            </a:r>
          </a:p>
          <a:p>
            <a:pPr marL="342900" marR="0" lvl="0" indent="-342900" algn="l" defTabSz="914400" rtl="0" eaLnBrk="1" fontAlgn="base" latinLnBrk="0" hangingPunct="1">
              <a:lnSpc>
                <a:spcPct val="100000"/>
              </a:lnSpc>
              <a:spcBef>
                <a:spcPct val="20000"/>
              </a:spcBef>
              <a:spcAft>
                <a:spcPct val="0"/>
              </a:spcAft>
              <a:buClr>
                <a:srgbClr val="668F66"/>
              </a:buClr>
              <a:buSzTx/>
              <a:buFontTx/>
              <a:buNone/>
              <a:tabLst/>
              <a:defRPr/>
            </a:pPr>
            <a:r>
              <a:rPr kumimoji="0" lang="en-US" sz="2500" b="0" i="0" u="none" strike="noStrike" kern="0" cap="none" spc="0" normalizeH="0" baseline="0" noProof="0" dirty="0" smtClean="0">
                <a:ln>
                  <a:noFill/>
                </a:ln>
                <a:solidFill>
                  <a:schemeClr val="bg1">
                    <a:lumMod val="50000"/>
                  </a:schemeClr>
                </a:solidFill>
                <a:effectLst/>
                <a:uLnTx/>
                <a:uFillTx/>
                <a:latin typeface="Consolas" pitchFamily="49" charset="0"/>
              </a:rPr>
              <a:t>&lt;/file_state&gt;</a:t>
            </a:r>
          </a:p>
          <a:p>
            <a:pPr marL="342900" marR="0" lvl="0" indent="-342900" algn="l" defTabSz="914400" rtl="0" eaLnBrk="1" fontAlgn="base" latinLnBrk="0" hangingPunct="1">
              <a:lnSpc>
                <a:spcPct val="100000"/>
              </a:lnSpc>
              <a:spcBef>
                <a:spcPct val="20000"/>
              </a:spcBef>
              <a:spcAft>
                <a:spcPct val="0"/>
              </a:spcAft>
              <a:buClr>
                <a:srgbClr val="668F66"/>
              </a:buClr>
              <a:buSzTx/>
              <a:tabLst/>
              <a:defRPr/>
            </a:pPr>
            <a:endParaRPr kumimoji="0" lang="en-US" sz="2800" b="0"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 2: Add a Filter Behavior</a:t>
            </a:r>
            <a:endParaRPr lang="en-US" dirty="0"/>
          </a:p>
        </p:txBody>
      </p:sp>
      <p:sp>
        <p:nvSpPr>
          <p:cNvPr id="7" name="Content Placeholder 6"/>
          <p:cNvSpPr>
            <a:spLocks noGrp="1"/>
          </p:cNvSpPr>
          <p:nvPr>
            <p:ph idx="1"/>
          </p:nvPr>
        </p:nvSpPr>
        <p:spPr>
          <a:xfrm>
            <a:off x="457200" y="3200400"/>
            <a:ext cx="8229600" cy="2971800"/>
          </a:xfrm>
          <a:ln>
            <a:solidFill>
              <a:schemeClr val="tx1"/>
            </a:solidFill>
          </a:ln>
        </p:spPr>
        <p:txBody>
          <a:bodyPr>
            <a:noAutofit/>
          </a:bodyPr>
          <a:lstStyle/>
          <a:p>
            <a:pPr>
              <a:buNone/>
            </a:pPr>
            <a:r>
              <a:rPr lang="en-US" sz="2400" dirty="0" smtClean="0">
                <a:solidFill>
                  <a:srgbClr val="668F66"/>
                </a:solidFill>
              </a:rPr>
              <a:t>Considerations:</a:t>
            </a:r>
          </a:p>
          <a:p>
            <a:r>
              <a:rPr lang="en-US" sz="1600" b="1" dirty="0" smtClean="0"/>
              <a:t>Already familiar with behaviors</a:t>
            </a:r>
          </a:p>
          <a:p>
            <a:r>
              <a:rPr lang="en-US" sz="1600" b="1" dirty="0" smtClean="0"/>
              <a:t>Limited impact</a:t>
            </a:r>
          </a:p>
          <a:p>
            <a:pPr lvl="1"/>
            <a:r>
              <a:rPr lang="en-US" sz="1400" dirty="0" smtClean="0"/>
              <a:t>Only target the objects that make sense</a:t>
            </a:r>
          </a:p>
          <a:p>
            <a:r>
              <a:rPr lang="en-US" sz="1600" b="1" dirty="0" smtClean="0"/>
              <a:t>Less flexibility</a:t>
            </a:r>
          </a:p>
          <a:p>
            <a:pPr lvl="1"/>
            <a:r>
              <a:rPr lang="en-US" sz="1400" dirty="0" smtClean="0"/>
              <a:t>Bounded (0 to 1)</a:t>
            </a:r>
          </a:p>
          <a:p>
            <a:pPr lvl="1"/>
            <a:r>
              <a:rPr lang="en-US" sz="1400" dirty="0" smtClean="0"/>
              <a:t>Could result in </a:t>
            </a:r>
            <a:r>
              <a:rPr lang="en-US" sz="1400" dirty="0" smtClean="0">
                <a:latin typeface="Consolas" pitchFamily="49" charset="0"/>
              </a:rPr>
              <a:t>@flag='does not exist'</a:t>
            </a:r>
          </a:p>
          <a:p>
            <a:r>
              <a:rPr lang="en-US" sz="1600" b="1" dirty="0" smtClean="0"/>
              <a:t>Implementation</a:t>
            </a:r>
            <a:endParaRPr lang="en-US" sz="1600" dirty="0" smtClean="0"/>
          </a:p>
          <a:p>
            <a:pPr lvl="1"/>
            <a:r>
              <a:rPr lang="en-US" sz="1400" dirty="0" smtClean="0"/>
              <a:t>May be similar to applying filters in sets</a:t>
            </a:r>
          </a:p>
        </p:txBody>
      </p:sp>
      <p:sp>
        <p:nvSpPr>
          <p:cNvPr id="5" name="Content Placeholder 2"/>
          <p:cNvSpPr txBox="1">
            <a:spLocks/>
          </p:cNvSpPr>
          <p:nvPr/>
        </p:nvSpPr>
        <p:spPr bwMode="auto">
          <a:xfrm>
            <a:off x="457200" y="1600200"/>
            <a:ext cx="6172200" cy="1600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lnSpcReduction="10000"/>
          </a:bodyPr>
          <a:lstStyle/>
          <a:p>
            <a:pPr marL="342900" marR="0" lvl="0" indent="-342900" algn="l" defTabSz="914400" rtl="0" eaLnBrk="1" fontAlgn="base" latinLnBrk="0" hangingPunct="1">
              <a:lnSpc>
                <a:spcPct val="100000"/>
              </a:lnSpc>
              <a:spcBef>
                <a:spcPct val="20000"/>
              </a:spcBef>
              <a:spcAft>
                <a:spcPct val="0"/>
              </a:spcAft>
              <a:buClr>
                <a:srgbClr val="668F66"/>
              </a:buClr>
              <a:buSzTx/>
              <a:buFontTx/>
              <a:buNone/>
              <a:tabLst/>
              <a:defRPr/>
            </a:pPr>
            <a:r>
              <a:rPr kumimoji="0" lang="en-US" sz="1200" b="0" i="0" u="none" strike="noStrike" kern="0" cap="none" spc="0" normalizeH="0" baseline="0" noProof="0" dirty="0" smtClean="0">
                <a:ln>
                  <a:noFill/>
                </a:ln>
                <a:solidFill>
                  <a:schemeClr val="bg1">
                    <a:lumMod val="50000"/>
                  </a:schemeClr>
                </a:solidFill>
                <a:effectLst/>
                <a:uLnTx/>
                <a:uFillTx/>
                <a:latin typeface="Consolas" pitchFamily="49" charset="0"/>
              </a:rPr>
              <a:t>&lt;file_object id="oval:sample:obj:1"&gt;</a:t>
            </a:r>
            <a:r>
              <a:rPr kumimoji="0" lang="en-US" sz="1500" b="0" i="0" u="none" strike="noStrike" kern="0" cap="none" spc="0" normalizeH="0" baseline="0" noProof="0" dirty="0" smtClean="0">
                <a:ln>
                  <a:noFill/>
                </a:ln>
                <a:solidFill>
                  <a:srgbClr val="000000"/>
                </a:solidFill>
                <a:effectLst/>
                <a:uLnTx/>
                <a:uFillTx/>
                <a:latin typeface="Consolas" pitchFamily="49" charset="0"/>
              </a:rPr>
              <a:t/>
            </a:r>
            <a:br>
              <a:rPr kumimoji="0" lang="en-US" sz="1500" b="0" i="0" u="none" strike="noStrike" kern="0" cap="none" spc="0" normalizeH="0" baseline="0" noProof="0" dirty="0" smtClean="0">
                <a:ln>
                  <a:noFill/>
                </a:ln>
                <a:solidFill>
                  <a:srgbClr val="000000"/>
                </a:solidFill>
                <a:effectLst/>
                <a:uLnTx/>
                <a:uFillTx/>
                <a:latin typeface="Consolas" pitchFamily="49" charset="0"/>
              </a:rPr>
            </a:br>
            <a:r>
              <a:rPr kumimoji="0" lang="en-US" sz="1400" b="0" i="0" u="none" strike="noStrike" kern="0" cap="none" spc="0" normalizeH="0" baseline="0" noProof="0" dirty="0" smtClean="0">
                <a:ln>
                  <a:noFill/>
                </a:ln>
                <a:solidFill>
                  <a:srgbClr val="000096"/>
                </a:solidFill>
                <a:effectLst/>
                <a:uLnTx/>
                <a:uFillTx/>
                <a:latin typeface="Consolas" pitchFamily="49" charset="0"/>
              </a:rPr>
              <a:t>&lt;behaviors</a:t>
            </a:r>
            <a:r>
              <a:rPr kumimoji="0" lang="en-US" sz="1400" b="0" i="0" u="none" strike="noStrike" kern="0" cap="none" spc="0" normalizeH="0" baseline="0" noProof="0" dirty="0" smtClean="0">
                <a:ln>
                  <a:noFill/>
                </a:ln>
                <a:solidFill>
                  <a:srgbClr val="F5844C"/>
                </a:solidFill>
                <a:effectLst/>
                <a:uLnTx/>
                <a:uFillTx/>
                <a:latin typeface="Consolas" pitchFamily="49" charset="0"/>
              </a:rPr>
              <a:t> filter</a:t>
            </a:r>
            <a:r>
              <a:rPr kumimoji="0" lang="en-US" sz="1400" b="0" i="0" u="none" strike="noStrike" kern="0" cap="none" spc="0" normalizeH="0" baseline="0" noProof="0" dirty="0" smtClean="0">
                <a:ln>
                  <a:noFill/>
                </a:ln>
                <a:solidFill>
                  <a:srgbClr val="FF8040"/>
                </a:solidFill>
                <a:effectLst/>
                <a:uLnTx/>
                <a:uFillTx/>
                <a:latin typeface="Consolas" pitchFamily="49" charset="0"/>
              </a:rPr>
              <a:t>=</a:t>
            </a:r>
            <a:r>
              <a:rPr kumimoji="0" lang="en-US" sz="1400" b="0" i="0" u="none" strike="noStrike" kern="0" cap="none" spc="0" normalizeH="0" baseline="0" noProof="0" dirty="0" smtClean="0">
                <a:ln>
                  <a:noFill/>
                </a:ln>
                <a:solidFill>
                  <a:srgbClr val="993300"/>
                </a:solidFill>
                <a:effectLst/>
                <a:uLnTx/>
                <a:uFillTx/>
                <a:latin typeface="Consolas" pitchFamily="49" charset="0"/>
              </a:rPr>
              <a:t>"oval:sample:ste:1"</a:t>
            </a:r>
            <a:r>
              <a:rPr kumimoji="0" lang="en-US" sz="1400" b="0" i="0" u="none" strike="noStrike" kern="0" cap="none" spc="0" normalizeH="0" baseline="0" noProof="0" dirty="0" smtClean="0">
                <a:ln>
                  <a:noFill/>
                </a:ln>
                <a:solidFill>
                  <a:srgbClr val="F5844C"/>
                </a:solidFill>
                <a:effectLst/>
                <a:uLnTx/>
                <a:uFillTx/>
                <a:latin typeface="Consolas" pitchFamily="49" charset="0"/>
              </a:rPr>
              <a:t> action</a:t>
            </a:r>
            <a:r>
              <a:rPr kumimoji="0" lang="en-US" sz="1400" b="0" i="0" u="none" strike="noStrike" kern="0" cap="none" spc="0" normalizeH="0" baseline="0" noProof="0" dirty="0" smtClean="0">
                <a:ln>
                  <a:noFill/>
                </a:ln>
                <a:solidFill>
                  <a:srgbClr val="FF8040"/>
                </a:solidFill>
                <a:effectLst/>
                <a:uLnTx/>
                <a:uFillTx/>
                <a:latin typeface="Consolas" pitchFamily="49" charset="0"/>
              </a:rPr>
              <a:t>=</a:t>
            </a:r>
            <a:r>
              <a:rPr kumimoji="0" lang="en-US" sz="1400" b="0" i="0" u="none" strike="noStrike" kern="0" cap="none" spc="0" normalizeH="0" baseline="0" noProof="0" dirty="0" smtClean="0">
                <a:ln>
                  <a:noFill/>
                </a:ln>
                <a:solidFill>
                  <a:srgbClr val="993300"/>
                </a:solidFill>
                <a:effectLst/>
                <a:uLnTx/>
                <a:uFillTx/>
                <a:latin typeface="Consolas" pitchFamily="49" charset="0"/>
              </a:rPr>
              <a:t>"include"</a:t>
            </a:r>
            <a:r>
              <a:rPr kumimoji="0" lang="en-US" sz="1400" b="0" i="0" u="none" strike="noStrike" kern="0" cap="none" spc="0" normalizeH="0" baseline="0" noProof="0" dirty="0" smtClean="0">
                <a:ln>
                  <a:noFill/>
                </a:ln>
                <a:solidFill>
                  <a:srgbClr val="000096"/>
                </a:solidFill>
                <a:effectLst/>
                <a:uLnTx/>
                <a:uFillTx/>
                <a:latin typeface="Consolas" pitchFamily="49" charset="0"/>
              </a:rPr>
              <a:t>/&gt;</a:t>
            </a:r>
            <a:r>
              <a:rPr kumimoji="0" lang="en-US" sz="1500" b="0" i="0" u="none" strike="noStrike" kern="0" cap="none" spc="0" normalizeH="0" baseline="0" noProof="0" dirty="0" smtClean="0">
                <a:ln>
                  <a:noFill/>
                </a:ln>
                <a:solidFill>
                  <a:srgbClr val="000000"/>
                </a:solidFill>
                <a:effectLst/>
                <a:uLnTx/>
                <a:uFillTx/>
                <a:latin typeface="Consolas" pitchFamily="49" charset="0"/>
              </a:rPr>
              <a:t/>
            </a:r>
            <a:br>
              <a:rPr kumimoji="0" lang="en-US" sz="1500" b="0" i="0" u="none" strike="noStrike" kern="0" cap="none" spc="0" normalizeH="0" baseline="0" noProof="0" dirty="0" smtClean="0">
                <a:ln>
                  <a:noFill/>
                </a:ln>
                <a:solidFill>
                  <a:srgbClr val="000000"/>
                </a:solidFill>
                <a:effectLst/>
                <a:uLnTx/>
                <a:uFillTx/>
                <a:latin typeface="Consolas" pitchFamily="49" charset="0"/>
              </a:rPr>
            </a:br>
            <a:r>
              <a:rPr kumimoji="0" lang="en-US" sz="1200" b="0" i="0" u="none" strike="noStrike" kern="0" cap="none" spc="0" normalizeH="0" baseline="0" noProof="0" dirty="0" smtClean="0">
                <a:ln>
                  <a:noFill/>
                </a:ln>
                <a:solidFill>
                  <a:schemeClr val="bg1">
                    <a:lumMod val="50000"/>
                  </a:schemeClr>
                </a:solidFill>
                <a:effectLst/>
                <a:uLnTx/>
                <a:uFillTx/>
                <a:latin typeface="Consolas" pitchFamily="49" charset="0"/>
              </a:rPr>
              <a:t>&lt;path operation="pattern match"&gt;.*&lt;/path&gt;</a:t>
            </a:r>
            <a:br>
              <a:rPr kumimoji="0" lang="en-US" sz="1200" b="0" i="0" u="none" strike="noStrike" kern="0" cap="none" spc="0" normalizeH="0" baseline="0" noProof="0" dirty="0" smtClean="0">
                <a:ln>
                  <a:noFill/>
                </a:ln>
                <a:solidFill>
                  <a:schemeClr val="bg1">
                    <a:lumMod val="50000"/>
                  </a:schemeClr>
                </a:solidFill>
                <a:effectLst/>
                <a:uLnTx/>
                <a:uFillTx/>
                <a:latin typeface="Consolas" pitchFamily="49" charset="0"/>
              </a:rPr>
            </a:br>
            <a:r>
              <a:rPr kumimoji="0" lang="en-US" sz="1200" b="0" i="0" u="none" strike="noStrike" kern="0" cap="none" spc="0" normalizeH="0" baseline="0" noProof="0" dirty="0" smtClean="0">
                <a:ln>
                  <a:noFill/>
                </a:ln>
                <a:solidFill>
                  <a:schemeClr val="bg1">
                    <a:lumMod val="50000"/>
                  </a:schemeClr>
                </a:solidFill>
                <a:effectLst/>
                <a:uLnTx/>
                <a:uFillTx/>
                <a:latin typeface="Consolas" pitchFamily="49" charset="0"/>
              </a:rPr>
              <a:t>&lt;filename operation="pattern match"&gt;.*&lt;/filename&gt;</a:t>
            </a:r>
          </a:p>
          <a:p>
            <a:pPr marL="342900" marR="0" lvl="0" indent="-342900" algn="l" defTabSz="914400" rtl="0" eaLnBrk="1" fontAlgn="base" latinLnBrk="0" hangingPunct="1">
              <a:lnSpc>
                <a:spcPct val="100000"/>
              </a:lnSpc>
              <a:spcBef>
                <a:spcPct val="20000"/>
              </a:spcBef>
              <a:spcAft>
                <a:spcPct val="0"/>
              </a:spcAft>
              <a:buClr>
                <a:srgbClr val="668F66"/>
              </a:buClr>
              <a:buSzTx/>
              <a:buFontTx/>
              <a:buNone/>
              <a:tabLst/>
              <a:defRPr/>
            </a:pPr>
            <a:r>
              <a:rPr kumimoji="0" lang="en-US" sz="1200" b="0" i="0" u="none" strike="noStrike" kern="0" cap="none" spc="0" normalizeH="0" baseline="0" noProof="0" dirty="0" smtClean="0">
                <a:ln>
                  <a:noFill/>
                </a:ln>
                <a:solidFill>
                  <a:schemeClr val="bg1">
                    <a:lumMod val="50000"/>
                  </a:schemeClr>
                </a:solidFill>
                <a:effectLst/>
                <a:uLnTx/>
                <a:uFillTx/>
                <a:latin typeface="Consolas" pitchFamily="49" charset="0"/>
              </a:rPr>
              <a:t>&lt;/file_object&gt;</a:t>
            </a:r>
          </a:p>
          <a:p>
            <a:pPr marL="342900" marR="0" lvl="0" indent="-342900" algn="l" defTabSz="914400" rtl="0" eaLnBrk="1" fontAlgn="base" latinLnBrk="0" hangingPunct="1">
              <a:lnSpc>
                <a:spcPct val="100000"/>
              </a:lnSpc>
              <a:spcBef>
                <a:spcPct val="20000"/>
              </a:spcBef>
              <a:spcAft>
                <a:spcPct val="0"/>
              </a:spcAft>
              <a:buClr>
                <a:srgbClr val="668F66"/>
              </a:buClr>
              <a:buSzTx/>
              <a:buFontTx/>
              <a:buNone/>
              <a:tabLst/>
              <a:defRPr/>
            </a:pPr>
            <a:r>
              <a:rPr kumimoji="0" lang="en-US" sz="1200" b="0" i="0" u="none" strike="noStrike" kern="0" cap="none" spc="0" normalizeH="0" baseline="0" noProof="0" dirty="0" smtClean="0">
                <a:ln>
                  <a:noFill/>
                </a:ln>
                <a:solidFill>
                  <a:schemeClr val="bg1">
                    <a:lumMod val="50000"/>
                  </a:schemeClr>
                </a:solidFill>
                <a:effectLst/>
                <a:uLnTx/>
                <a:uFillTx/>
                <a:latin typeface="Consolas" pitchFamily="49" charset="0"/>
              </a:rPr>
              <a:t>&lt;file_state id="oval:sample:ste:1"&gt;</a:t>
            </a:r>
            <a:br>
              <a:rPr kumimoji="0" lang="en-US" sz="1200" b="0" i="0" u="none" strike="noStrike" kern="0" cap="none" spc="0" normalizeH="0" baseline="0" noProof="0" dirty="0" smtClean="0">
                <a:ln>
                  <a:noFill/>
                </a:ln>
                <a:solidFill>
                  <a:schemeClr val="bg1">
                    <a:lumMod val="50000"/>
                  </a:schemeClr>
                </a:solidFill>
                <a:effectLst/>
                <a:uLnTx/>
                <a:uFillTx/>
                <a:latin typeface="Consolas" pitchFamily="49" charset="0"/>
              </a:rPr>
            </a:br>
            <a:r>
              <a:rPr kumimoji="0" lang="en-US" sz="1200" b="0" i="0" u="none" strike="noStrike" kern="0" cap="none" spc="0" normalizeH="0" baseline="0" noProof="0" dirty="0" smtClean="0">
                <a:ln>
                  <a:noFill/>
                </a:ln>
                <a:solidFill>
                  <a:schemeClr val="bg1">
                    <a:lumMod val="50000"/>
                  </a:schemeClr>
                </a:solidFill>
                <a:effectLst/>
                <a:uLnTx/>
                <a:uFillTx/>
                <a:latin typeface="Consolas" pitchFamily="49" charset="0"/>
              </a:rPr>
              <a:t>&lt;owrite datatype="boolean"&gt;1&lt;/owrite&gt;</a:t>
            </a:r>
          </a:p>
          <a:p>
            <a:pPr marL="342900" marR="0" lvl="0" indent="-342900" algn="l" defTabSz="914400" rtl="0" eaLnBrk="1" fontAlgn="base" latinLnBrk="0" hangingPunct="1">
              <a:lnSpc>
                <a:spcPct val="100000"/>
              </a:lnSpc>
              <a:spcBef>
                <a:spcPct val="20000"/>
              </a:spcBef>
              <a:spcAft>
                <a:spcPct val="0"/>
              </a:spcAft>
              <a:buClr>
                <a:srgbClr val="668F66"/>
              </a:buClr>
              <a:buSzTx/>
              <a:buFontTx/>
              <a:buNone/>
              <a:tabLst/>
              <a:defRPr/>
            </a:pPr>
            <a:r>
              <a:rPr kumimoji="0" lang="en-US" sz="1200" b="0" i="0" u="none" strike="noStrike" kern="0" cap="none" spc="0" normalizeH="0" baseline="0" noProof="0" dirty="0" smtClean="0">
                <a:ln>
                  <a:noFill/>
                </a:ln>
                <a:solidFill>
                  <a:schemeClr val="bg1">
                    <a:lumMod val="50000"/>
                  </a:schemeClr>
                </a:solidFill>
                <a:effectLst/>
                <a:uLnTx/>
                <a:uFillTx/>
                <a:latin typeface="Consolas" pitchFamily="49" charset="0"/>
              </a:rPr>
              <a:t>&lt;/file_state&gt;</a:t>
            </a:r>
            <a:endParaRPr kumimoji="0" lang="en-US" sz="1200" b="0" i="0" u="none" strike="noStrike" kern="0" cap="none" spc="0" normalizeH="0" baseline="0" noProof="0" dirty="0" smtClean="0">
              <a:ln>
                <a:noFill/>
              </a:ln>
              <a:solidFill>
                <a:schemeClr val="tx1"/>
              </a:solidFill>
              <a:effectLst/>
              <a:uLnTx/>
              <a:uFillTx/>
              <a:latin typeface="Consolas" pitchFamily="49" charset="0"/>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 3: Add Entity Behaviors</a:t>
            </a:r>
            <a:endParaRPr lang="en-US" dirty="0"/>
          </a:p>
        </p:txBody>
      </p:sp>
      <p:sp>
        <p:nvSpPr>
          <p:cNvPr id="7" name="Content Placeholder 6"/>
          <p:cNvSpPr>
            <a:spLocks noGrp="1"/>
          </p:cNvSpPr>
          <p:nvPr>
            <p:ph idx="1"/>
          </p:nvPr>
        </p:nvSpPr>
        <p:spPr>
          <a:xfrm>
            <a:off x="457200" y="2743200"/>
            <a:ext cx="8229600" cy="3505200"/>
          </a:xfrm>
          <a:ln>
            <a:solidFill>
              <a:schemeClr val="tx1"/>
            </a:solidFill>
          </a:ln>
        </p:spPr>
        <p:txBody>
          <a:bodyPr>
            <a:noAutofit/>
          </a:bodyPr>
          <a:lstStyle/>
          <a:p>
            <a:pPr>
              <a:buNone/>
            </a:pPr>
            <a:r>
              <a:rPr lang="en-US" sz="2400" dirty="0" smtClean="0">
                <a:solidFill>
                  <a:srgbClr val="668F66"/>
                </a:solidFill>
              </a:rPr>
              <a:t>Considerations:</a:t>
            </a:r>
          </a:p>
          <a:p>
            <a:r>
              <a:rPr lang="en-US" sz="1600" b="1" dirty="0" smtClean="0"/>
              <a:t>Already familiar with behaviors</a:t>
            </a:r>
          </a:p>
          <a:p>
            <a:r>
              <a:rPr lang="en-US" sz="1600" b="1" dirty="0" smtClean="0"/>
              <a:t>Limited impact</a:t>
            </a:r>
            <a:r>
              <a:rPr lang="en-US" sz="1600" dirty="0" smtClean="0"/>
              <a:t>	</a:t>
            </a:r>
          </a:p>
          <a:p>
            <a:pPr lvl="1"/>
            <a:r>
              <a:rPr lang="en-US" sz="1400" dirty="0" smtClean="0"/>
              <a:t>Only target the objects that make sense</a:t>
            </a:r>
          </a:p>
          <a:p>
            <a:r>
              <a:rPr lang="en-US" sz="1600" b="1" dirty="0" smtClean="0"/>
              <a:t>Very limited flexibility</a:t>
            </a:r>
          </a:p>
          <a:p>
            <a:pPr lvl="1"/>
            <a:r>
              <a:rPr lang="en-US" sz="1400" dirty="0" smtClean="0"/>
              <a:t>Bounded (0 to 1)</a:t>
            </a:r>
          </a:p>
          <a:p>
            <a:pPr lvl="1"/>
            <a:r>
              <a:rPr lang="en-US" sz="1400" dirty="0" smtClean="0"/>
              <a:t>Could result in </a:t>
            </a:r>
            <a:r>
              <a:rPr lang="en-US" sz="1400" dirty="0" smtClean="0">
                <a:latin typeface="Consolas" pitchFamily="49" charset="0"/>
              </a:rPr>
              <a:t>@flag='does not exist'</a:t>
            </a:r>
          </a:p>
          <a:p>
            <a:pPr lvl="1"/>
            <a:r>
              <a:rPr lang="en-US" sz="1400" dirty="0" smtClean="0"/>
              <a:t>Cannot utilize operations or variables</a:t>
            </a:r>
          </a:p>
          <a:p>
            <a:r>
              <a:rPr lang="en-US" sz="1600" b="1" dirty="0" smtClean="0"/>
              <a:t>Implementation</a:t>
            </a:r>
          </a:p>
          <a:p>
            <a:pPr lvl="1"/>
            <a:r>
              <a:rPr lang="en-US" sz="1400" dirty="0" smtClean="0"/>
              <a:t>Very object specific</a:t>
            </a:r>
          </a:p>
          <a:p>
            <a:r>
              <a:rPr lang="en-US" sz="1600" b="1" dirty="0" smtClean="0"/>
              <a:t>Poor scalability</a:t>
            </a:r>
          </a:p>
          <a:p>
            <a:pPr lvl="1"/>
            <a:r>
              <a:rPr lang="en-US" sz="1400" dirty="0" smtClean="0"/>
              <a:t>There may be many entities (</a:t>
            </a:r>
            <a:r>
              <a:rPr lang="en-US" sz="1400" dirty="0" smtClean="0">
                <a:latin typeface="Consolas" pitchFamily="49" charset="0"/>
              </a:rPr>
              <a:t>&lt;unix-def:file_state&gt;</a:t>
            </a:r>
            <a:r>
              <a:rPr lang="en-US" sz="1400" dirty="0" smtClean="0"/>
              <a:t> has 23 entities!)</a:t>
            </a:r>
          </a:p>
          <a:p>
            <a:pPr lvl="2"/>
            <a:endParaRPr lang="en-US" sz="1200" dirty="0" smtClean="0"/>
          </a:p>
          <a:p>
            <a:pPr lvl="1"/>
            <a:endParaRPr lang="en-US" dirty="0" smtClean="0"/>
          </a:p>
          <a:p>
            <a:pPr lvl="1"/>
            <a:endParaRPr lang="en-US" dirty="0" smtClean="0"/>
          </a:p>
          <a:p>
            <a:pPr lvl="1"/>
            <a:endParaRPr lang="en-US" dirty="0" smtClean="0"/>
          </a:p>
          <a:p>
            <a:pPr lvl="1"/>
            <a:endParaRPr lang="en-US" dirty="0"/>
          </a:p>
        </p:txBody>
      </p:sp>
      <p:sp>
        <p:nvSpPr>
          <p:cNvPr id="5" name="Content Placeholder 2"/>
          <p:cNvSpPr txBox="1">
            <a:spLocks/>
          </p:cNvSpPr>
          <p:nvPr/>
        </p:nvSpPr>
        <p:spPr bwMode="auto">
          <a:xfrm>
            <a:off x="457200" y="1447800"/>
            <a:ext cx="5257800" cy="1143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a:bodyPr>
          <a:lstStyle/>
          <a:p>
            <a:pPr marL="342900" marR="0" lvl="0" indent="-342900" algn="l" defTabSz="914400" rtl="0" eaLnBrk="1" fontAlgn="base" latinLnBrk="0" hangingPunct="1">
              <a:lnSpc>
                <a:spcPct val="100000"/>
              </a:lnSpc>
              <a:spcBef>
                <a:spcPct val="20000"/>
              </a:spcBef>
              <a:spcAft>
                <a:spcPct val="0"/>
              </a:spcAft>
              <a:buClr>
                <a:srgbClr val="668F66"/>
              </a:buClr>
              <a:buSzTx/>
              <a:buFontTx/>
              <a:buNone/>
              <a:tabLst/>
              <a:defRPr/>
            </a:pPr>
            <a:r>
              <a:rPr lang="en-US" sz="1200" dirty="0" smtClean="0">
                <a:solidFill>
                  <a:schemeClr val="bg1">
                    <a:lumMod val="50000"/>
                  </a:schemeClr>
                </a:solidFill>
                <a:latin typeface="Consolas" pitchFamily="49" charset="0"/>
              </a:rPr>
              <a:t>&lt;file_object id="oval:sample:obj:1"&gt;</a:t>
            </a:r>
            <a:r>
              <a:rPr lang="en-US" sz="1500" dirty="0" smtClean="0">
                <a:solidFill>
                  <a:srgbClr val="000000"/>
                </a:solidFill>
                <a:latin typeface="Consolas" pitchFamily="49" charset="0"/>
              </a:rPr>
              <a:t/>
            </a:r>
            <a:br>
              <a:rPr lang="en-US" sz="1500" dirty="0" smtClean="0">
                <a:solidFill>
                  <a:srgbClr val="000000"/>
                </a:solidFill>
                <a:latin typeface="Consolas" pitchFamily="49" charset="0"/>
              </a:rPr>
            </a:br>
            <a:r>
              <a:rPr lang="en-US" sz="1400" dirty="0" smtClean="0">
                <a:solidFill>
                  <a:srgbClr val="000096"/>
                </a:solidFill>
                <a:latin typeface="Consolas" pitchFamily="49" charset="0"/>
              </a:rPr>
              <a:t>&lt;behaviors</a:t>
            </a:r>
            <a:r>
              <a:rPr lang="en-US" sz="1400" dirty="0" smtClean="0">
                <a:solidFill>
                  <a:srgbClr val="F5844C"/>
                </a:solidFill>
                <a:latin typeface="Consolas" pitchFamily="49" charset="0"/>
              </a:rPr>
              <a:t> oread</a:t>
            </a:r>
            <a:r>
              <a:rPr lang="en-US" sz="1400" dirty="0" smtClean="0">
                <a:solidFill>
                  <a:srgbClr val="FF8040"/>
                </a:solidFill>
                <a:latin typeface="Consolas" pitchFamily="49" charset="0"/>
              </a:rPr>
              <a:t>=</a:t>
            </a:r>
            <a:r>
              <a:rPr lang="en-US" sz="1400" dirty="0" smtClean="0">
                <a:solidFill>
                  <a:srgbClr val="993300"/>
                </a:solidFill>
                <a:latin typeface="Consolas" pitchFamily="49" charset="0"/>
              </a:rPr>
              <a:t>"1"</a:t>
            </a:r>
            <a:r>
              <a:rPr lang="en-US" sz="1400" dirty="0" smtClean="0">
                <a:solidFill>
                  <a:srgbClr val="F5844C"/>
                </a:solidFill>
                <a:latin typeface="Consolas" pitchFamily="49" charset="0"/>
              </a:rPr>
              <a:t> owrite</a:t>
            </a:r>
            <a:r>
              <a:rPr lang="en-US" sz="1400" dirty="0" smtClean="0">
                <a:solidFill>
                  <a:srgbClr val="FF8040"/>
                </a:solidFill>
                <a:latin typeface="Consolas" pitchFamily="49" charset="0"/>
              </a:rPr>
              <a:t>=</a:t>
            </a:r>
            <a:r>
              <a:rPr lang="en-US" sz="1400" dirty="0" smtClean="0">
                <a:solidFill>
                  <a:srgbClr val="993300"/>
                </a:solidFill>
                <a:latin typeface="Consolas" pitchFamily="49" charset="0"/>
              </a:rPr>
              <a:t>"1"</a:t>
            </a:r>
            <a:r>
              <a:rPr lang="en-US" sz="1400" dirty="0" smtClean="0">
                <a:solidFill>
                  <a:srgbClr val="F5844C"/>
                </a:solidFill>
                <a:latin typeface="Consolas" pitchFamily="49" charset="0"/>
              </a:rPr>
              <a:t> oexec</a:t>
            </a:r>
            <a:r>
              <a:rPr lang="en-US" sz="1400" dirty="0" smtClean="0">
                <a:solidFill>
                  <a:srgbClr val="FF8040"/>
                </a:solidFill>
                <a:latin typeface="Consolas" pitchFamily="49" charset="0"/>
              </a:rPr>
              <a:t>=</a:t>
            </a:r>
            <a:r>
              <a:rPr lang="en-US" sz="1400" dirty="0" smtClean="0">
                <a:solidFill>
                  <a:srgbClr val="993300"/>
                </a:solidFill>
                <a:latin typeface="Consolas" pitchFamily="49" charset="0"/>
              </a:rPr>
              <a:t>"1"</a:t>
            </a:r>
            <a:r>
              <a:rPr lang="en-US" sz="1400" dirty="0" smtClean="0">
                <a:solidFill>
                  <a:srgbClr val="F5844C"/>
                </a:solidFill>
                <a:latin typeface="Consolas" pitchFamily="49" charset="0"/>
              </a:rPr>
              <a:t> …</a:t>
            </a:r>
            <a:r>
              <a:rPr lang="en-US" sz="1400" dirty="0" smtClean="0">
                <a:solidFill>
                  <a:srgbClr val="000096"/>
                </a:solidFill>
                <a:latin typeface="Consolas" pitchFamily="49" charset="0"/>
              </a:rPr>
              <a:t>/&gt;</a:t>
            </a:r>
            <a:r>
              <a:rPr lang="en-US" sz="1500" dirty="0" smtClean="0">
                <a:solidFill>
                  <a:srgbClr val="000000"/>
                </a:solidFill>
                <a:latin typeface="Consolas" pitchFamily="49" charset="0"/>
              </a:rPr>
              <a:t/>
            </a:r>
            <a:br>
              <a:rPr lang="en-US" sz="1500" dirty="0" smtClean="0">
                <a:solidFill>
                  <a:srgbClr val="000000"/>
                </a:solidFill>
                <a:latin typeface="Consolas" pitchFamily="49" charset="0"/>
              </a:rPr>
            </a:br>
            <a:r>
              <a:rPr lang="en-US" sz="1200" dirty="0" smtClean="0">
                <a:solidFill>
                  <a:schemeClr val="bg1">
                    <a:lumMod val="50000"/>
                  </a:schemeClr>
                </a:solidFill>
                <a:latin typeface="Consolas" pitchFamily="49" charset="0"/>
              </a:rPr>
              <a:t>&lt;path operation="pattern match"&gt;.*&lt;/path&gt;</a:t>
            </a:r>
            <a:br>
              <a:rPr lang="en-US" sz="1200" dirty="0" smtClean="0">
                <a:solidFill>
                  <a:schemeClr val="bg1">
                    <a:lumMod val="50000"/>
                  </a:schemeClr>
                </a:solidFill>
                <a:latin typeface="Consolas" pitchFamily="49" charset="0"/>
              </a:rPr>
            </a:br>
            <a:r>
              <a:rPr lang="en-US" sz="1200" dirty="0" smtClean="0">
                <a:solidFill>
                  <a:schemeClr val="bg1">
                    <a:lumMod val="50000"/>
                  </a:schemeClr>
                </a:solidFill>
                <a:latin typeface="Consolas" pitchFamily="49" charset="0"/>
              </a:rPr>
              <a:t>&lt;filename operation="pattern match"&gt;.*&lt;/filename&gt;</a:t>
            </a:r>
          </a:p>
          <a:p>
            <a:pPr marL="342900" marR="0" lvl="0" indent="-342900" algn="l" defTabSz="914400" rtl="0" eaLnBrk="1" fontAlgn="base" latinLnBrk="0" hangingPunct="1">
              <a:lnSpc>
                <a:spcPct val="100000"/>
              </a:lnSpc>
              <a:spcBef>
                <a:spcPct val="20000"/>
              </a:spcBef>
              <a:spcAft>
                <a:spcPct val="0"/>
              </a:spcAft>
              <a:buClr>
                <a:srgbClr val="668F66"/>
              </a:buClr>
              <a:buSzTx/>
              <a:buFontTx/>
              <a:buNone/>
              <a:tabLst/>
              <a:defRPr/>
            </a:pPr>
            <a:r>
              <a:rPr lang="en-US" sz="1200" dirty="0" smtClean="0">
                <a:solidFill>
                  <a:schemeClr val="bg1">
                    <a:lumMod val="50000"/>
                  </a:schemeClr>
                </a:solidFill>
                <a:latin typeface="Consolas" pitchFamily="49" charset="0"/>
              </a:rPr>
              <a:t>&lt;/file_object&gt;</a:t>
            </a:r>
            <a:endParaRPr kumimoji="0" lang="en-US" sz="1200" b="0" i="0" u="none" strike="noStrike" kern="0" cap="none" spc="0" normalizeH="0" baseline="0" noProof="0" dirty="0" smtClean="0">
              <a:ln>
                <a:noFill/>
              </a:ln>
              <a:solidFill>
                <a:schemeClr val="tx1"/>
              </a:solidFill>
              <a:effectLst/>
              <a:uLnTx/>
              <a:uFillTx/>
              <a:latin typeface="Consolas" pitchFamily="49" charset="0"/>
            </a:endParaRPr>
          </a:p>
          <a:p>
            <a:pPr marL="342900" marR="0" lvl="0" indent="-342900" algn="l" defTabSz="914400" rtl="0" eaLnBrk="1" fontAlgn="base" latinLnBrk="0" hangingPunct="1">
              <a:lnSpc>
                <a:spcPct val="100000"/>
              </a:lnSpc>
              <a:spcBef>
                <a:spcPct val="20000"/>
              </a:spcBef>
              <a:spcAft>
                <a:spcPct val="0"/>
              </a:spcAft>
              <a:buClr>
                <a:srgbClr val="668F66"/>
              </a:buClr>
              <a:buSzTx/>
              <a:buFontTx/>
              <a:buChar char="•"/>
              <a:tabLst/>
              <a:defRPr/>
            </a:pPr>
            <a:endParaRPr kumimoji="0" lang="en-US" sz="2800" b="0"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Can We Just Add Object Entities? </a:t>
            </a:r>
            <a:endParaRPr lang="en-US" dirty="0"/>
          </a:p>
        </p:txBody>
      </p:sp>
      <p:sp>
        <p:nvSpPr>
          <p:cNvPr id="7" name="Content Placeholder 6"/>
          <p:cNvSpPr>
            <a:spLocks noGrp="1"/>
          </p:cNvSpPr>
          <p:nvPr>
            <p:ph idx="1"/>
          </p:nvPr>
        </p:nvSpPr>
        <p:spPr>
          <a:xfrm>
            <a:off x="457200" y="2743200"/>
            <a:ext cx="8229600" cy="3657600"/>
          </a:xfrm>
        </p:spPr>
        <p:txBody>
          <a:bodyPr>
            <a:normAutofit fontScale="70000" lnSpcReduction="20000"/>
          </a:bodyPr>
          <a:lstStyle/>
          <a:p>
            <a:r>
              <a:rPr lang="en-US" dirty="0" smtClean="0"/>
              <a:t>Yes, we could…</a:t>
            </a:r>
          </a:p>
          <a:p>
            <a:pPr lvl="1"/>
            <a:r>
              <a:rPr lang="en-US" sz="2300" dirty="0" smtClean="0"/>
              <a:t>If we made additional entities “required”</a:t>
            </a:r>
          </a:p>
          <a:p>
            <a:pPr lvl="2"/>
            <a:r>
              <a:rPr lang="en-US" sz="1800" dirty="0" smtClean="0"/>
              <a:t>Would invalidate existing content</a:t>
            </a:r>
          </a:p>
          <a:p>
            <a:pPr lvl="2"/>
            <a:r>
              <a:rPr lang="en-US" sz="1800" dirty="0" smtClean="0"/>
              <a:t>Would need to deprecate existing tests, objects, and states</a:t>
            </a:r>
          </a:p>
          <a:p>
            <a:pPr lvl="2"/>
            <a:r>
              <a:rPr lang="en-US" sz="1800" dirty="0" smtClean="0"/>
              <a:t>What if I don’t care about particular entities?</a:t>
            </a:r>
          </a:p>
          <a:p>
            <a:pPr lvl="1"/>
            <a:r>
              <a:rPr lang="en-US" sz="2300" dirty="0" smtClean="0"/>
              <a:t>If we made additional entities “optional”</a:t>
            </a:r>
          </a:p>
          <a:p>
            <a:pPr lvl="2"/>
            <a:r>
              <a:rPr lang="en-US" sz="1800" dirty="0" smtClean="0"/>
              <a:t>Would not invalidate existing content</a:t>
            </a:r>
          </a:p>
          <a:p>
            <a:pPr lvl="2"/>
            <a:r>
              <a:rPr lang="en-US" sz="1800" dirty="0" smtClean="0"/>
              <a:t>Could specify only the entities needed</a:t>
            </a:r>
          </a:p>
          <a:p>
            <a:pPr lvl="2"/>
            <a:endParaRPr lang="en-US" sz="1800" dirty="0" smtClean="0"/>
          </a:p>
          <a:p>
            <a:pPr>
              <a:defRPr/>
            </a:pPr>
            <a:r>
              <a:rPr lang="en-US" dirty="0" smtClean="0"/>
              <a:t>But, this actually changes a lot…</a:t>
            </a:r>
          </a:p>
          <a:p>
            <a:pPr lvl="1">
              <a:defRPr/>
            </a:pPr>
            <a:r>
              <a:rPr lang="en-US" sz="2300" dirty="0" smtClean="0"/>
              <a:t>Changes how we think of objects!</a:t>
            </a:r>
          </a:p>
          <a:p>
            <a:pPr lvl="1">
              <a:defRPr/>
            </a:pPr>
            <a:r>
              <a:rPr lang="en-US" sz="2300" dirty="0" smtClean="0"/>
              <a:t>Extensive changes to the component schemas</a:t>
            </a:r>
          </a:p>
          <a:p>
            <a:pPr lvl="1">
              <a:defRPr/>
            </a:pPr>
            <a:r>
              <a:rPr lang="en-US" sz="2300" dirty="0" smtClean="0"/>
              <a:t>Tools would need to support this functionality</a:t>
            </a:r>
          </a:p>
          <a:p>
            <a:pPr lvl="1">
              <a:defRPr/>
            </a:pPr>
            <a:endParaRPr lang="en-US" sz="1800" dirty="0" smtClean="0"/>
          </a:p>
          <a:p>
            <a:pPr>
              <a:defRPr/>
            </a:pPr>
            <a:r>
              <a:rPr lang="en-US" dirty="0" smtClean="0"/>
              <a:t>Would we really want to do this in a minor release?</a:t>
            </a:r>
          </a:p>
          <a:p>
            <a:pPr lvl="1"/>
            <a:endParaRPr lang="en-US" dirty="0" smtClean="0"/>
          </a:p>
          <a:p>
            <a:pPr lvl="1"/>
            <a:endParaRPr lang="en-US" dirty="0"/>
          </a:p>
        </p:txBody>
      </p:sp>
      <p:sp>
        <p:nvSpPr>
          <p:cNvPr id="5" name="Content Placeholder 2"/>
          <p:cNvSpPr txBox="1">
            <a:spLocks/>
          </p:cNvSpPr>
          <p:nvPr/>
        </p:nvSpPr>
        <p:spPr bwMode="auto">
          <a:xfrm>
            <a:off x="457200" y="1524000"/>
            <a:ext cx="5257800" cy="1143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a:bodyPr>
          <a:lstStyle/>
          <a:p>
            <a:pPr>
              <a:buNone/>
            </a:pPr>
            <a:r>
              <a:rPr lang="en-US" sz="1200" dirty="0" smtClean="0">
                <a:solidFill>
                  <a:schemeClr val="bg1">
                    <a:lumMod val="50000"/>
                  </a:schemeClr>
                </a:solidFill>
                <a:latin typeface="Consolas" pitchFamily="49" charset="0"/>
              </a:rPr>
              <a:t>&lt;file_object id="oval:sample:obj:1" &gt;</a:t>
            </a:r>
            <a:br>
              <a:rPr lang="en-US" sz="1200" dirty="0" smtClean="0">
                <a:solidFill>
                  <a:schemeClr val="bg1">
                    <a:lumMod val="50000"/>
                  </a:schemeClr>
                </a:solidFill>
                <a:latin typeface="Consolas" pitchFamily="49" charset="0"/>
              </a:rPr>
            </a:br>
            <a:r>
              <a:rPr lang="en-US" sz="1200" dirty="0" smtClean="0">
                <a:solidFill>
                  <a:schemeClr val="bg1">
                    <a:lumMod val="50000"/>
                  </a:schemeClr>
                </a:solidFill>
                <a:latin typeface="Consolas" pitchFamily="49" charset="0"/>
              </a:rPr>
              <a:t>    &lt;path operation="pattern match"&gt;.*&lt;/path&gt;</a:t>
            </a:r>
            <a:br>
              <a:rPr lang="en-US" sz="1200" dirty="0" smtClean="0">
                <a:solidFill>
                  <a:schemeClr val="bg1">
                    <a:lumMod val="50000"/>
                  </a:schemeClr>
                </a:solidFill>
                <a:latin typeface="Consolas" pitchFamily="49" charset="0"/>
              </a:rPr>
            </a:br>
            <a:r>
              <a:rPr lang="en-US" sz="1200" dirty="0" smtClean="0">
                <a:solidFill>
                  <a:schemeClr val="bg1">
                    <a:lumMod val="50000"/>
                  </a:schemeClr>
                </a:solidFill>
                <a:latin typeface="Consolas" pitchFamily="49" charset="0"/>
              </a:rPr>
              <a:t>    &lt;filename operation="pattern match"&gt;.*&lt;/filename&gt;</a:t>
            </a:r>
            <a:br>
              <a:rPr lang="en-US" sz="1200" dirty="0" smtClean="0">
                <a:solidFill>
                  <a:schemeClr val="bg1">
                    <a:lumMod val="50000"/>
                  </a:schemeClr>
                </a:solidFill>
                <a:latin typeface="Consolas" pitchFamily="49" charset="0"/>
              </a:rPr>
            </a:br>
            <a:r>
              <a:rPr lang="en-US" sz="1200" dirty="0" smtClean="0">
                <a:solidFill>
                  <a:srgbClr val="000000"/>
                </a:solidFill>
                <a:latin typeface="Consolas" pitchFamily="49" charset="0"/>
              </a:rPr>
              <a:t>    </a:t>
            </a:r>
            <a:r>
              <a:rPr lang="en-US" sz="1400" dirty="0" smtClean="0">
                <a:solidFill>
                  <a:srgbClr val="000096"/>
                </a:solidFill>
                <a:latin typeface="Consolas" pitchFamily="49" charset="0"/>
              </a:rPr>
              <a:t>&lt;owrite</a:t>
            </a:r>
            <a:r>
              <a:rPr lang="en-US" sz="1400" dirty="0" smtClean="0">
                <a:solidFill>
                  <a:srgbClr val="F5844C"/>
                </a:solidFill>
                <a:latin typeface="Consolas" pitchFamily="49" charset="0"/>
              </a:rPr>
              <a:t> datatype</a:t>
            </a:r>
            <a:r>
              <a:rPr lang="en-US" sz="1400" dirty="0" smtClean="0">
                <a:solidFill>
                  <a:srgbClr val="FF8040"/>
                </a:solidFill>
                <a:latin typeface="Consolas" pitchFamily="49" charset="0"/>
              </a:rPr>
              <a:t>=</a:t>
            </a:r>
            <a:r>
              <a:rPr lang="en-US" sz="1400" dirty="0" smtClean="0">
                <a:solidFill>
                  <a:srgbClr val="993300"/>
                </a:solidFill>
                <a:latin typeface="Consolas" pitchFamily="49" charset="0"/>
              </a:rPr>
              <a:t>"boolean"</a:t>
            </a:r>
            <a:r>
              <a:rPr lang="en-US" sz="1400" dirty="0" smtClean="0">
                <a:solidFill>
                  <a:srgbClr val="000096"/>
                </a:solidFill>
                <a:latin typeface="Consolas" pitchFamily="49" charset="0"/>
              </a:rPr>
              <a:t>&gt;</a:t>
            </a:r>
            <a:r>
              <a:rPr lang="en-US" sz="1400" dirty="0" smtClean="0">
                <a:solidFill>
                  <a:srgbClr val="000000"/>
                </a:solidFill>
                <a:latin typeface="Consolas" pitchFamily="49" charset="0"/>
              </a:rPr>
              <a:t>1</a:t>
            </a:r>
            <a:r>
              <a:rPr lang="en-US" sz="1400" dirty="0" smtClean="0">
                <a:solidFill>
                  <a:srgbClr val="000096"/>
                </a:solidFill>
                <a:latin typeface="Consolas" pitchFamily="49" charset="0"/>
              </a:rPr>
              <a:t>&lt;/owrite&gt;</a:t>
            </a:r>
            <a:r>
              <a:rPr lang="en-US" sz="1200" dirty="0" smtClean="0">
                <a:solidFill>
                  <a:srgbClr val="000000"/>
                </a:solidFill>
                <a:latin typeface="Consolas" pitchFamily="49" charset="0"/>
              </a:rPr>
              <a:t/>
            </a:r>
            <a:br>
              <a:rPr lang="en-US" sz="1200" dirty="0" smtClean="0">
                <a:solidFill>
                  <a:srgbClr val="000000"/>
                </a:solidFill>
                <a:latin typeface="Consolas" pitchFamily="49" charset="0"/>
              </a:rPr>
            </a:br>
            <a:r>
              <a:rPr lang="en-US" sz="1200" dirty="0" smtClean="0">
                <a:solidFill>
                  <a:schemeClr val="bg1">
                    <a:lumMod val="50000"/>
                  </a:schemeClr>
                </a:solidFill>
                <a:latin typeface="Consolas" pitchFamily="49" charset="0"/>
              </a:rPr>
              <a:t>&lt;/file_object&gt;</a:t>
            </a:r>
          </a:p>
          <a:p>
            <a:pPr marL="342900" marR="0" lvl="0" indent="-342900" algn="l" defTabSz="914400" rtl="0" eaLnBrk="1" fontAlgn="base" latinLnBrk="0" hangingPunct="1">
              <a:lnSpc>
                <a:spcPct val="100000"/>
              </a:lnSpc>
              <a:spcBef>
                <a:spcPct val="20000"/>
              </a:spcBef>
              <a:spcAft>
                <a:spcPct val="0"/>
              </a:spcAft>
              <a:buClr>
                <a:srgbClr val="668F66"/>
              </a:buClr>
              <a:buSzTx/>
              <a:buFontTx/>
              <a:buNone/>
              <a:tabLst/>
              <a:defRPr/>
            </a:pPr>
            <a:endParaRPr kumimoji="0" lang="en-US" sz="2800" b="0" i="0" u="none" strike="noStrike" kern="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base" latinLnBrk="0" hangingPunct="1">
              <a:lnSpc>
                <a:spcPct val="100000"/>
              </a:lnSpc>
              <a:spcBef>
                <a:spcPct val="20000"/>
              </a:spcBef>
              <a:spcAft>
                <a:spcPct val="0"/>
              </a:spcAft>
              <a:buClr>
                <a:srgbClr val="668F66"/>
              </a:buClr>
              <a:buSzTx/>
              <a:buFontTx/>
              <a:buChar char="–"/>
              <a:tabLst/>
              <a:defRPr/>
            </a:pPr>
            <a:endParaRPr kumimoji="0" lang="en-US" sz="2400" b="0" i="0" u="none" strike="noStrike" kern="0" cap="none" spc="0" normalizeH="0" baseline="0" noProof="0" dirty="0" smtClean="0">
              <a:ln>
                <a:noFill/>
              </a:ln>
              <a:solidFill>
                <a:schemeClr val="tx1"/>
              </a:solidFill>
              <a:effectLst/>
              <a:uLnTx/>
              <a:uFillTx/>
              <a:latin typeface="+mn-lt"/>
            </a:endParaRPr>
          </a:p>
          <a:p>
            <a:pPr marL="742950" marR="0" lvl="1" indent="-285750" algn="l" defTabSz="914400" rtl="0" eaLnBrk="1" fontAlgn="base" latinLnBrk="0" hangingPunct="1">
              <a:lnSpc>
                <a:spcPct val="100000"/>
              </a:lnSpc>
              <a:spcBef>
                <a:spcPct val="20000"/>
              </a:spcBef>
              <a:spcAft>
                <a:spcPct val="0"/>
              </a:spcAft>
              <a:buClr>
                <a:srgbClr val="668F66"/>
              </a:buClr>
              <a:buSzTx/>
              <a:buFontTx/>
              <a:buChar char="–"/>
              <a:tabLst/>
              <a:defRPr/>
            </a:pPr>
            <a:endParaRPr kumimoji="0" lang="en-US" sz="2400" b="0" i="0" u="none" strike="noStrike" kern="0" cap="none" spc="0" normalizeH="0" baseline="0" noProof="0" dirty="0" smtClean="0">
              <a:ln>
                <a:noFill/>
              </a:ln>
              <a:solidFill>
                <a:schemeClr val="tx1"/>
              </a:solidFill>
              <a:effectLst/>
              <a:uLnTx/>
              <a:uFillTx/>
              <a:latin typeface="+mn-lt"/>
            </a:endParaRPr>
          </a:p>
          <a:p>
            <a:pPr marL="342900" marR="0" lvl="0" indent="-342900" algn="l" defTabSz="914400" rtl="0" eaLnBrk="1" fontAlgn="base" latinLnBrk="0" hangingPunct="1">
              <a:lnSpc>
                <a:spcPct val="100000"/>
              </a:lnSpc>
              <a:spcBef>
                <a:spcPct val="20000"/>
              </a:spcBef>
              <a:spcAft>
                <a:spcPct val="0"/>
              </a:spcAft>
              <a:buClr>
                <a:srgbClr val="668F66"/>
              </a:buClr>
              <a:buSzTx/>
              <a:buFontTx/>
              <a:buChar char="•"/>
              <a:tabLst/>
              <a:defRPr/>
            </a:pPr>
            <a:endParaRPr kumimoji="0" lang="en-US" sz="2800" b="0"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7">
                                            <p:txEl>
                                              <p:pRg st="9" end="9"/>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7">
                                            <p:txEl>
                                              <p:pRg st="10" end="1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7">
                                            <p:txEl>
                                              <p:pRg st="11" end="11"/>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7">
                                            <p:txEl>
                                              <p:pRg st="12" end="12"/>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7">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bldLvl="2"/>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Optimizing Item Searches</a:t>
            </a:r>
            <a:endParaRPr lang="en-US" dirty="0"/>
          </a:p>
        </p:txBody>
      </p:sp>
      <p:sp>
        <p:nvSpPr>
          <p:cNvPr id="3" name="Content Placeholder 2"/>
          <p:cNvSpPr>
            <a:spLocks noGrp="1"/>
          </p:cNvSpPr>
          <p:nvPr>
            <p:ph idx="1"/>
          </p:nvPr>
        </p:nvSpPr>
        <p:spPr/>
        <p:txBody>
          <a:bodyPr/>
          <a:lstStyle/>
          <a:p>
            <a:r>
              <a:rPr lang="en-US" dirty="0" smtClean="0"/>
              <a:t>Background</a:t>
            </a:r>
          </a:p>
          <a:p>
            <a:endParaRPr lang="en-US" dirty="0" smtClean="0"/>
          </a:p>
          <a:p>
            <a:r>
              <a:rPr lang="en-US" dirty="0" smtClean="0"/>
              <a:t>How can we optimize now? </a:t>
            </a:r>
          </a:p>
          <a:p>
            <a:endParaRPr lang="en-US" dirty="0" smtClean="0"/>
          </a:p>
          <a:p>
            <a:r>
              <a:rPr lang="en-US" dirty="0" smtClean="0"/>
              <a:t>How could we optimize in 5.8? </a:t>
            </a:r>
          </a:p>
          <a:p>
            <a:endParaRPr lang="en-US" dirty="0" smtClean="0"/>
          </a:p>
          <a:p>
            <a:r>
              <a:rPr lang="en-US" dirty="0" smtClean="0"/>
              <a:t>Looking beyond 5.x</a:t>
            </a:r>
          </a:p>
          <a:p>
            <a:endParaRPr lang="en-US" dirty="0" smtClean="0"/>
          </a:p>
          <a:p>
            <a:r>
              <a:rPr lang="en-US" dirty="0" smtClean="0"/>
              <a:t>Discussion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mph" presetSubtype="2" fill="hold" nodeType="withEffect">
                                  <p:stCondLst>
                                    <p:cond delay="0"/>
                                  </p:stCondLst>
                                  <p:childTnLst>
                                    <p:animClr clrSpc="rgb">
                                      <p:cBhvr override="childStyle">
                                        <p:cTn id="6" dur="500" fill="hold"/>
                                        <p:tgtEl>
                                          <p:spTgt spid="3">
                                            <p:txEl>
                                              <p:pRg st="6" end="6"/>
                                            </p:txEl>
                                          </p:spTgt>
                                        </p:tgtEl>
                                        <p:attrNameLst>
                                          <p:attrName>style.color</p:attrName>
                                        </p:attrNameLst>
                                      </p:cBhvr>
                                      <p:to>
                                        <a:srgbClr val="FF0000"/>
                                      </p:to>
                                    </p:animClr>
                                  </p:childTnLst>
                                </p:cTn>
                              </p:par>
                              <p:par>
                                <p:cTn id="7" presetID="5" presetClass="emph" presetSubtype="1" nodeType="withEffect">
                                  <p:stCondLst>
                                    <p:cond delay="0"/>
                                  </p:stCondLst>
                                  <p:childTnLst>
                                    <p:set>
                                      <p:cBhvr override="childStyle">
                                        <p:cTn id="8" dur="indefinite"/>
                                        <p:tgtEl>
                                          <p:spTgt spid="3">
                                            <p:txEl>
                                              <p:pRg st="6" end="6"/>
                                            </p:txEl>
                                          </p:spTgt>
                                        </p:tgtEl>
                                        <p:attrNameLst>
                                          <p:attrName>style.fontStyle</p:attrName>
                                        </p:attrNameLst>
                                      </p:cBhvr>
                                      <p:to>
                                        <p:strVal val="normal"/>
                                      </p:to>
                                    </p:set>
                                    <p:set>
                                      <p:cBhvr override="childStyle">
                                        <p:cTn id="9" dur="indefinite"/>
                                        <p:tgtEl>
                                          <p:spTgt spid="3">
                                            <p:txEl>
                                              <p:pRg st="6" end="6"/>
                                            </p:txEl>
                                          </p:spTgt>
                                        </p:tgtEl>
                                        <p:attrNameLst>
                                          <p:attrName>style.fontWeight</p:attrName>
                                        </p:attrNameLst>
                                      </p:cBhvr>
                                      <p:to>
                                        <p:strVal val="bold"/>
                                      </p:to>
                                    </p:set>
                                    <p:set>
                                      <p:cBhvr override="childStyle">
                                        <p:cTn id="10" dur="indefinite"/>
                                        <p:tgtEl>
                                          <p:spTgt spid="3">
                                            <p:txEl>
                                              <p:pRg st="6" end="6"/>
                                            </p:txEl>
                                          </p:spTgt>
                                        </p:tgtEl>
                                        <p:attrNameLst>
                                          <p:attrName>style.textDecorationUnderline</p:attrName>
                                        </p:attrNameLst>
                                      </p:cBhvr>
                                      <p:to>
                                        <p:strVal val="fals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Last Year’s Topics (2)</a:t>
            </a:r>
          </a:p>
        </p:txBody>
      </p:sp>
      <p:sp>
        <p:nvSpPr>
          <p:cNvPr id="3" name="Content Placeholder 2"/>
          <p:cNvSpPr>
            <a:spLocks noGrp="1"/>
          </p:cNvSpPr>
          <p:nvPr>
            <p:ph idx="1"/>
          </p:nvPr>
        </p:nvSpPr>
        <p:spPr>
          <a:xfrm>
            <a:off x="457200" y="1447800"/>
            <a:ext cx="8305800" cy="4581621"/>
          </a:xfrm>
        </p:spPr>
        <p:txBody>
          <a:bodyPr/>
          <a:lstStyle/>
          <a:p>
            <a:r>
              <a:rPr lang="en-US" dirty="0" smtClean="0"/>
              <a:t>Deprecation Policy Review</a:t>
            </a:r>
          </a:p>
          <a:p>
            <a:pPr lvl="1"/>
            <a:endParaRPr lang="en-US" dirty="0" smtClean="0"/>
          </a:p>
          <a:p>
            <a:pPr lvl="1"/>
            <a:r>
              <a:rPr lang="en-US" dirty="0" smtClean="0"/>
              <a:t>As of version 5.6 all deprecated items now have additional deprecation metadata.</a:t>
            </a:r>
          </a:p>
          <a:p>
            <a:pPr lvl="1"/>
            <a:endParaRPr lang="en-US" dirty="0" smtClean="0"/>
          </a:p>
          <a:p>
            <a:pPr lvl="1"/>
            <a:r>
              <a:rPr lang="en-US" dirty="0" smtClean="0"/>
              <a:t>Listing of deprecated constructs is available on the OVAL web site.</a:t>
            </a:r>
          </a:p>
          <a:p>
            <a:pPr lvl="1"/>
            <a:endParaRPr lang="en-US" dirty="0" smtClean="0"/>
          </a:p>
          <a:p>
            <a:pPr lvl="1"/>
            <a:r>
              <a:rPr lang="en-US" dirty="0" smtClean="0"/>
              <a:t>Version 5.7 release removed unused long standing deprecated items.</a:t>
            </a:r>
            <a:endParaRPr lang="en-US" sz="3200"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274638"/>
            <a:ext cx="7467600" cy="944562"/>
          </a:xfrm>
        </p:spPr>
        <p:txBody>
          <a:bodyPr/>
          <a:lstStyle/>
          <a:p>
            <a:r>
              <a:rPr lang="en-US" dirty="0" smtClean="0"/>
              <a:t>Make All Entities Searchable in 6.0</a:t>
            </a:r>
            <a:endParaRPr lang="en-US" dirty="0"/>
          </a:p>
        </p:txBody>
      </p:sp>
      <p:sp>
        <p:nvSpPr>
          <p:cNvPr id="7" name="Content Placeholder 6"/>
          <p:cNvSpPr>
            <a:spLocks noGrp="1"/>
          </p:cNvSpPr>
          <p:nvPr>
            <p:ph idx="1"/>
          </p:nvPr>
        </p:nvSpPr>
        <p:spPr/>
        <p:txBody>
          <a:bodyPr/>
          <a:lstStyle/>
          <a:p>
            <a:r>
              <a:rPr lang="en-US" dirty="0" smtClean="0"/>
              <a:t>Major overhaul of the language</a:t>
            </a:r>
          </a:p>
          <a:p>
            <a:pPr lvl="1"/>
            <a:r>
              <a:rPr lang="en-US" dirty="0" smtClean="0"/>
              <a:t>Opportunity to simplify the language</a:t>
            </a:r>
          </a:p>
          <a:p>
            <a:pPr lvl="2"/>
            <a:endParaRPr lang="en-US" dirty="0" smtClean="0"/>
          </a:p>
          <a:p>
            <a:r>
              <a:rPr lang="en-US" dirty="0" smtClean="0"/>
              <a:t>Impact of making all entities searchable</a:t>
            </a:r>
          </a:p>
          <a:p>
            <a:pPr lvl="1"/>
            <a:r>
              <a:rPr lang="en-US" dirty="0" smtClean="0"/>
              <a:t>Do we really need states?</a:t>
            </a:r>
          </a:p>
          <a:p>
            <a:pPr lvl="2"/>
            <a:r>
              <a:rPr lang="en-US" dirty="0" smtClean="0"/>
              <a:t>What about filters and ranges?</a:t>
            </a:r>
          </a:p>
          <a:p>
            <a:pPr lvl="2"/>
            <a:r>
              <a:rPr lang="en-US" dirty="0" smtClean="0"/>
              <a:t>What would a test look like?</a:t>
            </a:r>
          </a:p>
          <a:p>
            <a:pPr lvl="2"/>
            <a:r>
              <a:rPr lang="en-US" dirty="0" smtClean="0"/>
              <a:t>Could results be based on the existence of items?</a:t>
            </a:r>
          </a:p>
          <a:p>
            <a:pPr lvl="1"/>
            <a:r>
              <a:rPr lang="en-US" dirty="0" smtClean="0"/>
              <a:t>Do we need object entities to be required?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bldLvl="3"/>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Optimizing Item Searches</a:t>
            </a:r>
            <a:endParaRPr lang="en-US" dirty="0"/>
          </a:p>
        </p:txBody>
      </p:sp>
      <p:sp>
        <p:nvSpPr>
          <p:cNvPr id="3" name="Content Placeholder 2"/>
          <p:cNvSpPr>
            <a:spLocks noGrp="1"/>
          </p:cNvSpPr>
          <p:nvPr>
            <p:ph idx="1"/>
          </p:nvPr>
        </p:nvSpPr>
        <p:spPr/>
        <p:txBody>
          <a:bodyPr/>
          <a:lstStyle/>
          <a:p>
            <a:r>
              <a:rPr lang="en-US" dirty="0" smtClean="0"/>
              <a:t>Background</a:t>
            </a:r>
          </a:p>
          <a:p>
            <a:endParaRPr lang="en-US" dirty="0" smtClean="0"/>
          </a:p>
          <a:p>
            <a:r>
              <a:rPr lang="en-US" dirty="0" smtClean="0"/>
              <a:t>How can we optimize now? </a:t>
            </a:r>
          </a:p>
          <a:p>
            <a:endParaRPr lang="en-US" dirty="0" smtClean="0"/>
          </a:p>
          <a:p>
            <a:r>
              <a:rPr lang="en-US" dirty="0" smtClean="0"/>
              <a:t>How could we optimize in 5.8? </a:t>
            </a:r>
          </a:p>
          <a:p>
            <a:endParaRPr lang="en-US" dirty="0" smtClean="0"/>
          </a:p>
          <a:p>
            <a:r>
              <a:rPr lang="en-US" dirty="0" smtClean="0"/>
              <a:t>Looking beyond 5.x</a:t>
            </a:r>
          </a:p>
          <a:p>
            <a:endParaRPr lang="en-US" dirty="0" smtClean="0"/>
          </a:p>
          <a:p>
            <a:r>
              <a:rPr lang="en-US" dirty="0" smtClean="0"/>
              <a:t>Discussion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mph" presetSubtype="2" fill="hold" nodeType="withEffect">
                                  <p:stCondLst>
                                    <p:cond delay="0"/>
                                  </p:stCondLst>
                                  <p:childTnLst>
                                    <p:animClr clrSpc="rgb">
                                      <p:cBhvr override="childStyle">
                                        <p:cTn id="6" dur="500" fill="hold"/>
                                        <p:tgtEl>
                                          <p:spTgt spid="3">
                                            <p:txEl>
                                              <p:pRg st="8" end="8"/>
                                            </p:txEl>
                                          </p:spTgt>
                                        </p:tgtEl>
                                        <p:attrNameLst>
                                          <p:attrName>style.color</p:attrName>
                                        </p:attrNameLst>
                                      </p:cBhvr>
                                      <p:to>
                                        <a:srgbClr val="FF0000"/>
                                      </p:to>
                                    </p:animClr>
                                  </p:childTnLst>
                                </p:cTn>
                              </p:par>
                              <p:par>
                                <p:cTn id="7" presetID="5" presetClass="emph" presetSubtype="1" nodeType="withEffect">
                                  <p:stCondLst>
                                    <p:cond delay="0"/>
                                  </p:stCondLst>
                                  <p:childTnLst>
                                    <p:set>
                                      <p:cBhvr override="childStyle">
                                        <p:cTn id="8" dur="indefinite"/>
                                        <p:tgtEl>
                                          <p:spTgt spid="3">
                                            <p:txEl>
                                              <p:pRg st="8" end="8"/>
                                            </p:txEl>
                                          </p:spTgt>
                                        </p:tgtEl>
                                        <p:attrNameLst>
                                          <p:attrName>style.fontStyle</p:attrName>
                                        </p:attrNameLst>
                                      </p:cBhvr>
                                      <p:to>
                                        <p:strVal val="normal"/>
                                      </p:to>
                                    </p:set>
                                    <p:set>
                                      <p:cBhvr override="childStyle">
                                        <p:cTn id="9" dur="indefinite"/>
                                        <p:tgtEl>
                                          <p:spTgt spid="3">
                                            <p:txEl>
                                              <p:pRg st="8" end="8"/>
                                            </p:txEl>
                                          </p:spTgt>
                                        </p:tgtEl>
                                        <p:attrNameLst>
                                          <p:attrName>style.fontWeight</p:attrName>
                                        </p:attrNameLst>
                                      </p:cBhvr>
                                      <p:to>
                                        <p:strVal val="bold"/>
                                      </p:to>
                                    </p:set>
                                    <p:set>
                                      <p:cBhvr override="childStyle">
                                        <p:cTn id="10" dur="indefinite"/>
                                        <p:tgtEl>
                                          <p:spTgt spid="3">
                                            <p:txEl>
                                              <p:pRg st="8" end="8"/>
                                            </p:txEl>
                                          </p:spTgt>
                                        </p:tgtEl>
                                        <p:attrNameLst>
                                          <p:attrName>style.textDecorationUnderline</p:attrName>
                                        </p:attrNameLst>
                                      </p:cBhvr>
                                      <p:to>
                                        <p:strVal val="fals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a:t>
            </a:r>
            <a:endParaRPr lang="en-US" dirty="0"/>
          </a:p>
        </p:txBody>
      </p:sp>
      <p:sp>
        <p:nvSpPr>
          <p:cNvPr id="3" name="Content Placeholder 2"/>
          <p:cNvSpPr>
            <a:spLocks noGrp="1"/>
          </p:cNvSpPr>
          <p:nvPr>
            <p:ph idx="1"/>
          </p:nvPr>
        </p:nvSpPr>
        <p:spPr/>
        <p:txBody>
          <a:bodyPr>
            <a:normAutofit/>
          </a:bodyPr>
          <a:lstStyle/>
          <a:p>
            <a:r>
              <a:rPr lang="en-US" dirty="0" smtClean="0"/>
              <a:t>Are there other ways to optimize item searches?</a:t>
            </a:r>
          </a:p>
          <a:p>
            <a:endParaRPr lang="en-US" dirty="0" smtClean="0"/>
          </a:p>
          <a:p>
            <a:r>
              <a:rPr lang="en-US" dirty="0" smtClean="0"/>
              <a:t>Is this a problem we would like to address?</a:t>
            </a:r>
          </a:p>
          <a:p>
            <a:pPr lvl="1"/>
            <a:r>
              <a:rPr lang="en-US" dirty="0" smtClean="0"/>
              <a:t>When would we like to make a change?</a:t>
            </a:r>
          </a:p>
          <a:p>
            <a:pPr lvl="1"/>
            <a:r>
              <a:rPr lang="en-US" dirty="0" smtClean="0"/>
              <a:t>Do we need item optimization for every object?</a:t>
            </a:r>
          </a:p>
          <a:p>
            <a:pPr lvl="1"/>
            <a:r>
              <a:rPr lang="en-US" dirty="0" smtClean="0"/>
              <a:t>How flexible does a solution need to be?</a:t>
            </a:r>
          </a:p>
          <a:p>
            <a:pPr lvl="1"/>
            <a:r>
              <a:rPr lang="en-US" dirty="0" smtClean="0"/>
              <a:t>Will solutions be feasible to implement?</a:t>
            </a:r>
          </a:p>
          <a:p>
            <a:pPr lvl="1"/>
            <a:endParaRPr lang="en-US" dirty="0" smtClean="0"/>
          </a:p>
          <a:p>
            <a:r>
              <a:rPr lang="en-US" dirty="0" smtClean="0"/>
              <a:t>Other questions, concerns, or comments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Least Version Principle </a:t>
            </a:r>
            <a:br>
              <a:rPr lang="en-US" dirty="0" smtClean="0"/>
            </a:br>
            <a:r>
              <a:rPr lang="en-US" dirty="0" smtClean="0"/>
              <a:t>for OVAL Content</a:t>
            </a:r>
            <a:endParaRPr lang="en-US" dirty="0"/>
          </a:p>
        </p:txBody>
      </p:sp>
      <p:sp>
        <p:nvSpPr>
          <p:cNvPr id="4" name="Subtitle 3"/>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4" name="Content Placeholder 3"/>
          <p:cNvSpPr>
            <a:spLocks noGrp="1"/>
          </p:cNvSpPr>
          <p:nvPr>
            <p:ph idx="1"/>
          </p:nvPr>
        </p:nvSpPr>
        <p:spPr/>
        <p:txBody>
          <a:bodyPr>
            <a:normAutofit fontScale="92500" lnSpcReduction="10000"/>
          </a:bodyPr>
          <a:lstStyle/>
          <a:p>
            <a:r>
              <a:rPr lang="en-US" dirty="0" smtClean="0"/>
              <a:t>The OVAL Repository contains content that has been submitted by members of the community</a:t>
            </a:r>
          </a:p>
          <a:p>
            <a:pPr lvl="1"/>
            <a:r>
              <a:rPr lang="en-US" dirty="0" smtClean="0"/>
              <a:t>Includes vulnerability, compliance, inventory, and patch definitions</a:t>
            </a:r>
          </a:p>
          <a:p>
            <a:r>
              <a:rPr lang="en-US" dirty="0" smtClean="0"/>
              <a:t>Provides valid OVAL Documents for tool and community consumption</a:t>
            </a:r>
          </a:p>
          <a:p>
            <a:r>
              <a:rPr lang="en-US" dirty="0" smtClean="0"/>
              <a:t>The OVAL Repository serves as a model for other content repositories</a:t>
            </a:r>
          </a:p>
          <a:p>
            <a:r>
              <a:rPr lang="en-US" dirty="0" smtClean="0"/>
              <a:t>How do we know which version of the schema a document is compatible with?</a:t>
            </a:r>
          </a:p>
          <a:p>
            <a:pPr lvl="1"/>
            <a:r>
              <a:rPr lang="en-US" dirty="0" smtClean="0"/>
              <a:t>Are changes necessary?</a:t>
            </a:r>
          </a:p>
          <a:p>
            <a:endParaRPr lang="en-US"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Versioning Policy</a:t>
            </a:r>
            <a:endParaRPr lang="en-US" dirty="0"/>
          </a:p>
        </p:txBody>
      </p:sp>
      <p:sp>
        <p:nvSpPr>
          <p:cNvPr id="4" name="Content Placeholder 3"/>
          <p:cNvSpPr>
            <a:spLocks noGrp="1"/>
          </p:cNvSpPr>
          <p:nvPr>
            <p:ph idx="1"/>
          </p:nvPr>
        </p:nvSpPr>
        <p:spPr/>
        <p:txBody>
          <a:bodyPr>
            <a:normAutofit fontScale="85000" lnSpcReduction="10000"/>
          </a:bodyPr>
          <a:lstStyle/>
          <a:p>
            <a:r>
              <a:rPr lang="en-US" dirty="0" smtClean="0"/>
              <a:t>What do we do now?</a:t>
            </a:r>
          </a:p>
          <a:p>
            <a:pPr lvl="1"/>
            <a:r>
              <a:rPr lang="en-US" dirty="0" smtClean="0"/>
              <a:t>The repository only serves one version of the content (the latest version)</a:t>
            </a:r>
          </a:p>
          <a:p>
            <a:pPr lvl="1"/>
            <a:r>
              <a:rPr lang="en-US" dirty="0" smtClean="0"/>
              <a:t>All content is moved forward with each release</a:t>
            </a:r>
          </a:p>
          <a:p>
            <a:pPr lvl="2"/>
            <a:r>
              <a:rPr lang="en-US" dirty="0" smtClean="0"/>
              <a:t>No changes to the content</a:t>
            </a:r>
          </a:p>
          <a:p>
            <a:pPr lvl="2"/>
            <a:r>
              <a:rPr lang="en-US" dirty="0" smtClean="0"/>
              <a:t>No removal of deprecated language constructs</a:t>
            </a:r>
          </a:p>
          <a:p>
            <a:r>
              <a:rPr lang="en-US" dirty="0" smtClean="0"/>
              <a:t>What does this mean?</a:t>
            </a:r>
          </a:p>
          <a:p>
            <a:pPr lvl="1">
              <a:buClr>
                <a:srgbClr val="00B050"/>
              </a:buClr>
              <a:buFont typeface="Arial" pitchFamily="34" charset="0"/>
              <a:buChar char="+"/>
            </a:pPr>
            <a:r>
              <a:rPr lang="en-US" dirty="0" smtClean="0"/>
              <a:t>Easy to maintain</a:t>
            </a:r>
          </a:p>
          <a:p>
            <a:pPr lvl="1">
              <a:buClr>
                <a:srgbClr val="00B050"/>
              </a:buClr>
              <a:buFont typeface="Arial" pitchFamily="34" charset="0"/>
              <a:buChar char="+"/>
            </a:pPr>
            <a:r>
              <a:rPr lang="en-US" dirty="0" smtClean="0"/>
              <a:t>Easy to create content</a:t>
            </a:r>
          </a:p>
          <a:p>
            <a:pPr lvl="1">
              <a:buClr>
                <a:srgbClr val="00B050"/>
              </a:buClr>
              <a:buFont typeface="Arial" pitchFamily="34" charset="0"/>
              <a:buChar char="+"/>
            </a:pPr>
            <a:r>
              <a:rPr lang="en-US" dirty="0" smtClean="0"/>
              <a:t>Encourages tool compatibility with the latest version of the language</a:t>
            </a:r>
          </a:p>
          <a:p>
            <a:pPr lvl="1">
              <a:buClr>
                <a:srgbClr val="C00000"/>
              </a:buClr>
              <a:buFont typeface="Arial" pitchFamily="34" charset="0"/>
              <a:buChar char="–"/>
            </a:pPr>
            <a:r>
              <a:rPr lang="en-US" dirty="0" smtClean="0"/>
              <a:t>No file history</a:t>
            </a:r>
          </a:p>
          <a:p>
            <a:pPr lvl="1">
              <a:buClr>
                <a:srgbClr val="C00000"/>
              </a:buClr>
              <a:buFont typeface="Arial" pitchFamily="34" charset="0"/>
              <a:buChar char="–"/>
            </a:pPr>
            <a:r>
              <a:rPr lang="en-US" dirty="0" smtClean="0"/>
              <a:t>Users and tools must figure out how to handle later content</a:t>
            </a:r>
          </a:p>
          <a:p>
            <a:pPr lvl="1"/>
            <a:endParaRPr lang="en-US" dirty="0" smtClean="0"/>
          </a:p>
        </p:txBody>
      </p:sp>
      <p:sp>
        <p:nvSpPr>
          <p:cNvPr id="6" name="TextBox 5"/>
          <p:cNvSpPr txBox="1"/>
          <p:nvPr/>
        </p:nvSpPr>
        <p:spPr>
          <a:xfrm>
            <a:off x="2667000" y="3886200"/>
            <a:ext cx="184731" cy="369332"/>
          </a:xfrm>
          <a:prstGeom prst="rect">
            <a:avLst/>
          </a:prstGeom>
          <a:noFill/>
        </p:spPr>
        <p:txBody>
          <a:bodyPr wrap="none" rtlCol="0">
            <a:spAutoFit/>
          </a:bodyPr>
          <a:lstStyle/>
          <a:p>
            <a:endParaRPr lang="en-US"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Things to Consider</a:t>
            </a:r>
            <a:endParaRPr lang="en-US" dirty="0"/>
          </a:p>
        </p:txBody>
      </p:sp>
      <p:sp>
        <p:nvSpPr>
          <p:cNvPr id="3" name="Content Placeholder 2"/>
          <p:cNvSpPr>
            <a:spLocks noGrp="1"/>
          </p:cNvSpPr>
          <p:nvPr>
            <p:ph idx="1"/>
          </p:nvPr>
        </p:nvSpPr>
        <p:spPr/>
        <p:txBody>
          <a:bodyPr/>
          <a:lstStyle/>
          <a:p>
            <a:r>
              <a:rPr lang="en-US" dirty="0" smtClean="0"/>
              <a:t>Is the current policy sufficient?</a:t>
            </a:r>
          </a:p>
          <a:p>
            <a:r>
              <a:rPr lang="en-US" dirty="0" smtClean="0"/>
              <a:t>Factors to consider with any solution:</a:t>
            </a:r>
          </a:p>
          <a:p>
            <a:pPr lvl="1"/>
            <a:r>
              <a:rPr lang="en-US" dirty="0" smtClean="0"/>
              <a:t>Maintainability</a:t>
            </a:r>
          </a:p>
          <a:p>
            <a:pPr lvl="1"/>
            <a:r>
              <a:rPr lang="en-US" dirty="0" smtClean="0"/>
              <a:t>Investment in infrastructure implementation</a:t>
            </a:r>
          </a:p>
          <a:p>
            <a:pPr lvl="1"/>
            <a:r>
              <a:rPr lang="en-US" dirty="0" smtClean="0"/>
              <a:t>Difficulty in content creation</a:t>
            </a:r>
          </a:p>
          <a:p>
            <a:pPr lvl="1"/>
            <a:r>
              <a:rPr lang="en-US" dirty="0" smtClean="0"/>
              <a:t>Backwards compatibility</a:t>
            </a:r>
          </a:p>
          <a:p>
            <a:pPr lvl="1"/>
            <a:r>
              <a:rPr lang="en-US" dirty="0" smtClean="0"/>
              <a:t>Tools performance</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Least Version Principle</a:t>
            </a:r>
            <a:endParaRPr lang="en-US" dirty="0"/>
          </a:p>
        </p:txBody>
      </p:sp>
      <p:sp>
        <p:nvSpPr>
          <p:cNvPr id="3" name="Content Placeholder 2"/>
          <p:cNvSpPr>
            <a:spLocks noGrp="1"/>
          </p:cNvSpPr>
          <p:nvPr>
            <p:ph idx="1"/>
          </p:nvPr>
        </p:nvSpPr>
        <p:spPr>
          <a:xfrm>
            <a:off x="457200" y="1655857"/>
            <a:ext cx="8229600" cy="4744943"/>
          </a:xfrm>
        </p:spPr>
        <p:txBody>
          <a:bodyPr>
            <a:normAutofit fontScale="92500" lnSpcReduction="20000"/>
          </a:bodyPr>
          <a:lstStyle/>
          <a:p>
            <a:r>
              <a:rPr lang="en-US" dirty="0" smtClean="0"/>
              <a:t>How can we better communicate the schema compatibility for a given document?</a:t>
            </a:r>
          </a:p>
          <a:p>
            <a:pPr lvl="1"/>
            <a:endParaRPr lang="en-US" dirty="0" smtClean="0"/>
          </a:p>
          <a:p>
            <a:r>
              <a:rPr lang="en-US" dirty="0" smtClean="0"/>
              <a:t>Provide a language construct that dictates the oldest compatible version</a:t>
            </a:r>
          </a:p>
          <a:p>
            <a:pPr lvl="1"/>
            <a:r>
              <a:rPr lang="en-US" dirty="0" smtClean="0"/>
              <a:t>Document level: use existing </a:t>
            </a:r>
            <a:r>
              <a:rPr lang="en-US" dirty="0" smtClean="0">
                <a:latin typeface="Consolas" pitchFamily="49" charset="0"/>
              </a:rPr>
              <a:t>&lt;</a:t>
            </a:r>
            <a:r>
              <a:rPr lang="en-US" dirty="0" err="1" smtClean="0">
                <a:latin typeface="Consolas" pitchFamily="49" charset="0"/>
              </a:rPr>
              <a:t>schema_version</a:t>
            </a:r>
            <a:r>
              <a:rPr lang="en-US" dirty="0" smtClean="0">
                <a:latin typeface="Consolas" pitchFamily="49" charset="0"/>
              </a:rPr>
              <a:t>&gt;</a:t>
            </a:r>
            <a:r>
              <a:rPr lang="en-US" dirty="0" smtClean="0"/>
              <a:t> element in </a:t>
            </a:r>
            <a:r>
              <a:rPr lang="en-US" dirty="0" smtClean="0">
                <a:latin typeface="Consolas" pitchFamily="49" charset="0"/>
              </a:rPr>
              <a:t>&lt;generator&gt;</a:t>
            </a:r>
          </a:p>
          <a:p>
            <a:pPr lvl="1"/>
            <a:r>
              <a:rPr lang="en-US" dirty="0" smtClean="0"/>
              <a:t>Definition level: create new </a:t>
            </a:r>
            <a:r>
              <a:rPr lang="en-US" dirty="0" smtClean="0">
                <a:latin typeface="Consolas" pitchFamily="49" charset="0"/>
              </a:rPr>
              <a:t>&lt;</a:t>
            </a:r>
            <a:r>
              <a:rPr lang="en-US" dirty="0" err="1" smtClean="0">
                <a:latin typeface="Consolas" pitchFamily="49" charset="0"/>
              </a:rPr>
              <a:t>schema_version</a:t>
            </a:r>
            <a:r>
              <a:rPr lang="en-US" dirty="0" smtClean="0">
                <a:latin typeface="Consolas" pitchFamily="49" charset="0"/>
              </a:rPr>
              <a:t>&gt;</a:t>
            </a:r>
            <a:r>
              <a:rPr lang="en-US" dirty="0" smtClean="0"/>
              <a:t> element in definition</a:t>
            </a:r>
          </a:p>
          <a:p>
            <a:endParaRPr lang="en-US" dirty="0" smtClean="0"/>
          </a:p>
          <a:p>
            <a:r>
              <a:rPr lang="en-US" dirty="0" smtClean="0"/>
              <a:t>Provide a policy by which that version is determined</a:t>
            </a:r>
          </a:p>
          <a:p>
            <a:pPr lvl="1"/>
            <a:r>
              <a:rPr lang="en-US" dirty="0" smtClean="0"/>
              <a:t>Set by content creators</a:t>
            </a:r>
          </a:p>
          <a:p>
            <a:pPr lvl="1"/>
            <a:r>
              <a:rPr lang="en-US" dirty="0" smtClean="0"/>
              <a:t>Automatically determined by repository tools</a:t>
            </a: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Application Specific Detection</a:t>
            </a:r>
            <a:endParaRPr lang="en-US" dirty="0"/>
          </a:p>
        </p:txBody>
      </p:sp>
      <p:sp>
        <p:nvSpPr>
          <p:cNvPr id="4" name="Subtitle 3"/>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r>
              <a:rPr lang="en-US" dirty="0" smtClean="0"/>
              <a:t>Application specific schemas exist in OVAL</a:t>
            </a:r>
          </a:p>
          <a:p>
            <a:pPr lvl="1"/>
            <a:r>
              <a:rPr lang="en-US" dirty="0" smtClean="0"/>
              <a:t>Apache</a:t>
            </a:r>
          </a:p>
          <a:p>
            <a:pPr lvl="1"/>
            <a:r>
              <a:rPr lang="en-US" dirty="0" smtClean="0"/>
              <a:t>SharePoint</a:t>
            </a:r>
          </a:p>
          <a:p>
            <a:endParaRPr lang="en-US" dirty="0" smtClean="0"/>
          </a:p>
          <a:p>
            <a:r>
              <a:rPr lang="en-US" dirty="0" smtClean="0"/>
              <a:t>Why?</a:t>
            </a:r>
          </a:p>
          <a:p>
            <a:pPr lvl="1"/>
            <a:r>
              <a:rPr lang="en-US" dirty="0" smtClean="0"/>
              <a:t>SharePoint: can not use conventional OVAL methods to gather certain information</a:t>
            </a:r>
          </a:p>
          <a:p>
            <a:pPr lvl="1"/>
            <a:r>
              <a:rPr lang="en-US" dirty="0" smtClean="0"/>
              <a:t>Apache: difficult to express inventory definitions</a:t>
            </a:r>
          </a:p>
          <a:p>
            <a:pPr lvl="2"/>
            <a:r>
              <a:rPr lang="en-US" dirty="0" smtClean="0"/>
              <a:t>Is Apache </a:t>
            </a:r>
            <a:r>
              <a:rPr lang="en-US" dirty="0" err="1" smtClean="0"/>
              <a:t>x.y.z</a:t>
            </a:r>
            <a:r>
              <a:rPr lang="en-US" dirty="0" smtClean="0"/>
              <a:t> Installed?</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Last Year’s Topics (3)</a:t>
            </a:r>
          </a:p>
        </p:txBody>
      </p:sp>
      <p:sp>
        <p:nvSpPr>
          <p:cNvPr id="3" name="Content Placeholder 2"/>
          <p:cNvSpPr>
            <a:spLocks noGrp="1"/>
          </p:cNvSpPr>
          <p:nvPr>
            <p:ph idx="1"/>
          </p:nvPr>
        </p:nvSpPr>
        <p:spPr>
          <a:xfrm>
            <a:off x="457200" y="1447800"/>
            <a:ext cx="8001000" cy="4581621"/>
          </a:xfrm>
        </p:spPr>
        <p:txBody>
          <a:bodyPr/>
          <a:lstStyle/>
          <a:p>
            <a:r>
              <a:rPr lang="en-US" dirty="0" smtClean="0"/>
              <a:t>Schematron Usage in OVAL</a:t>
            </a:r>
          </a:p>
          <a:p>
            <a:pPr lvl="1"/>
            <a:endParaRPr lang="en-US" dirty="0" smtClean="0"/>
          </a:p>
          <a:p>
            <a:pPr lvl="1"/>
            <a:r>
              <a:rPr lang="en-US" dirty="0" smtClean="0"/>
              <a:t>OVAL Adoption Requirements require that all content be compliant with XML Schema and Schematron rules.</a:t>
            </a:r>
          </a:p>
          <a:p>
            <a:pPr lvl="1"/>
            <a:endParaRPr lang="en-US" dirty="0" smtClean="0"/>
          </a:p>
          <a:p>
            <a:pPr lvl="1"/>
            <a:r>
              <a:rPr lang="en-US" dirty="0" smtClean="0"/>
              <a:t>Significant refactoring and testing of the Schematron rules.</a:t>
            </a:r>
          </a:p>
          <a:p>
            <a:pPr lvl="2"/>
            <a:r>
              <a:rPr lang="en-US" dirty="0" smtClean="0"/>
              <a:t>Introduction of phases to allow more flexibility</a:t>
            </a:r>
          </a:p>
          <a:p>
            <a:pPr lvl="2"/>
            <a:r>
              <a:rPr lang="en-US" dirty="0" smtClean="0"/>
              <a:t>Tuning of </a:t>
            </a:r>
            <a:r>
              <a:rPr lang="en-US" dirty="0" err="1" smtClean="0"/>
              <a:t>xpath</a:t>
            </a:r>
            <a:r>
              <a:rPr lang="en-US" dirty="0" smtClean="0"/>
              <a:t> statements to improve performance</a:t>
            </a:r>
          </a:p>
          <a:p>
            <a:pPr lvl="2"/>
            <a:r>
              <a:rPr lang="en-US" dirty="0" smtClean="0"/>
              <a:t>Version 5.8 drafts include the removal of ~3000 Schematron rules.</a:t>
            </a:r>
          </a:p>
          <a:p>
            <a:pPr lvl="1"/>
            <a:endParaRPr lang="en-US" dirty="0" smtClean="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Recent Issues</a:t>
            </a:r>
            <a:endParaRPr lang="en-US" dirty="0"/>
          </a:p>
        </p:txBody>
      </p:sp>
      <p:sp>
        <p:nvSpPr>
          <p:cNvPr id="3" name="Content Placeholder 2"/>
          <p:cNvSpPr>
            <a:spLocks noGrp="1"/>
          </p:cNvSpPr>
          <p:nvPr>
            <p:ph idx="1"/>
          </p:nvPr>
        </p:nvSpPr>
        <p:spPr/>
        <p:txBody>
          <a:bodyPr>
            <a:normAutofit fontScale="55000" lnSpcReduction="20000"/>
          </a:bodyPr>
          <a:lstStyle/>
          <a:p>
            <a:r>
              <a:rPr lang="en-US" dirty="0" smtClean="0"/>
              <a:t>Developer list discussions regarding the Apache </a:t>
            </a:r>
            <a:r>
              <a:rPr lang="en-US" dirty="0" err="1" smtClean="0"/>
              <a:t>httpd_test</a:t>
            </a:r>
            <a:endParaRPr lang="en-US" dirty="0" smtClean="0"/>
          </a:p>
          <a:p>
            <a:pPr lvl="1"/>
            <a:r>
              <a:rPr lang="en-US" dirty="0" smtClean="0"/>
              <a:t>The </a:t>
            </a:r>
            <a:r>
              <a:rPr lang="en-US" dirty="0" err="1" smtClean="0"/>
              <a:t>httpd_object</a:t>
            </a:r>
            <a:r>
              <a:rPr lang="en-US" dirty="0" smtClean="0"/>
              <a:t> refers to ALL </a:t>
            </a:r>
            <a:r>
              <a:rPr lang="en-US" dirty="0" err="1" smtClean="0"/>
              <a:t>httpd</a:t>
            </a:r>
            <a:r>
              <a:rPr lang="en-US" dirty="0" smtClean="0"/>
              <a:t> binaries on a system</a:t>
            </a:r>
          </a:p>
          <a:p>
            <a:pPr lvl="1"/>
            <a:r>
              <a:rPr lang="en-US" dirty="0" smtClean="0"/>
              <a:t>A scan of a system is required by OVAL interpreters</a:t>
            </a:r>
          </a:p>
          <a:p>
            <a:pPr lvl="1"/>
            <a:endParaRPr lang="en-US" dirty="0" smtClean="0"/>
          </a:p>
          <a:p>
            <a:r>
              <a:rPr lang="en-US" dirty="0" smtClean="0"/>
              <a:t>“Scanning the system” has different meanings</a:t>
            </a:r>
          </a:p>
          <a:p>
            <a:pPr lvl="1"/>
            <a:r>
              <a:rPr lang="en-US" dirty="0" smtClean="0"/>
              <a:t>Scan the output of </a:t>
            </a:r>
            <a:r>
              <a:rPr lang="en-US" dirty="0" err="1" smtClean="0"/>
              <a:t>ps</a:t>
            </a:r>
            <a:endParaRPr lang="en-US" dirty="0" smtClean="0"/>
          </a:p>
          <a:p>
            <a:pPr lvl="1"/>
            <a:r>
              <a:rPr lang="en-US" dirty="0" smtClean="0"/>
              <a:t>Scan the local </a:t>
            </a:r>
            <a:r>
              <a:rPr lang="en-US" dirty="0" err="1" smtClean="0"/>
              <a:t>filesystem</a:t>
            </a:r>
            <a:endParaRPr lang="en-US" dirty="0" smtClean="0"/>
          </a:p>
          <a:p>
            <a:pPr lvl="1"/>
            <a:r>
              <a:rPr lang="en-US" dirty="0" smtClean="0"/>
              <a:t>Scan all attached devices</a:t>
            </a:r>
          </a:p>
          <a:p>
            <a:pPr lvl="1"/>
            <a:r>
              <a:rPr lang="en-US" dirty="0" smtClean="0"/>
              <a:t>Consistent results at risk</a:t>
            </a:r>
          </a:p>
          <a:p>
            <a:pPr lvl="1"/>
            <a:endParaRPr lang="en-US" dirty="0" smtClean="0"/>
          </a:p>
          <a:p>
            <a:r>
              <a:rPr lang="en-US" dirty="0" smtClean="0"/>
              <a:t>Opinions regarding this problem varied</a:t>
            </a:r>
          </a:p>
          <a:p>
            <a:pPr lvl="1"/>
            <a:r>
              <a:rPr lang="en-US" dirty="0" smtClean="0"/>
              <a:t>Definition authors should provide an expected binary hash</a:t>
            </a:r>
          </a:p>
          <a:p>
            <a:pPr lvl="1"/>
            <a:r>
              <a:rPr lang="en-US" dirty="0" smtClean="0"/>
              <a:t>Definitions should leverage package management systems</a:t>
            </a:r>
          </a:p>
          <a:p>
            <a:pPr lvl="1"/>
            <a:r>
              <a:rPr lang="en-US" dirty="0" smtClean="0"/>
              <a:t>Objects should refer to an expected location</a:t>
            </a:r>
          </a:p>
          <a:p>
            <a:pPr lvl="1"/>
            <a:r>
              <a:rPr lang="en-US" dirty="0" smtClean="0"/>
              <a:t>OVAL should not dictate methods of discovering binaries</a:t>
            </a:r>
          </a:p>
          <a:p>
            <a:pPr lvl="1">
              <a:buNone/>
            </a:pPr>
            <a:endParaRPr lang="en-US" dirty="0" smtClean="0"/>
          </a:p>
          <a:p>
            <a:r>
              <a:rPr lang="en-US" dirty="0" smtClean="0"/>
              <a:t>The problem exists outside of Apache</a:t>
            </a:r>
          </a:p>
          <a:p>
            <a:pPr lvl="1"/>
            <a:r>
              <a:rPr lang="en-US" dirty="0" smtClean="0"/>
              <a:t>PHP</a:t>
            </a:r>
          </a:p>
          <a:p>
            <a:pPr lvl="1"/>
            <a:r>
              <a:rPr lang="en-US" dirty="0" smtClean="0"/>
              <a:t>Java</a:t>
            </a:r>
          </a:p>
          <a:p>
            <a:pPr lvl="1"/>
            <a:r>
              <a:rPr lang="en-US" dirty="0" err="1" smtClean="0"/>
              <a:t>MySQL</a:t>
            </a:r>
            <a:endParaRPr lang="en-US" dirty="0" smtClean="0"/>
          </a:p>
          <a:p>
            <a:endParaRPr lang="en-US" dirty="0" smtClean="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a:t>
            </a:r>
            <a:endParaRPr lang="en-US" dirty="0"/>
          </a:p>
        </p:txBody>
      </p:sp>
      <p:sp>
        <p:nvSpPr>
          <p:cNvPr id="3" name="Content Placeholder 2"/>
          <p:cNvSpPr>
            <a:spLocks noGrp="1"/>
          </p:cNvSpPr>
          <p:nvPr>
            <p:ph idx="1"/>
          </p:nvPr>
        </p:nvSpPr>
        <p:spPr/>
        <p:txBody>
          <a:bodyPr/>
          <a:lstStyle/>
          <a:p>
            <a:r>
              <a:rPr lang="en-US" dirty="0" smtClean="0"/>
              <a:t>Should OVAL have application-specific schemas?</a:t>
            </a:r>
          </a:p>
          <a:p>
            <a:endParaRPr lang="en-US" dirty="0" smtClean="0"/>
          </a:p>
          <a:p>
            <a:r>
              <a:rPr lang="en-US" dirty="0" smtClean="0"/>
              <a:t>Can we leverage existing OVAL constructs?</a:t>
            </a:r>
          </a:p>
          <a:p>
            <a:pPr>
              <a:buNone/>
            </a:pPr>
            <a:endParaRPr lang="en-US" dirty="0" smtClean="0"/>
          </a:p>
          <a:p>
            <a:endParaRPr lang="en-US" dirty="0" smtClean="0"/>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Adding </a:t>
            </a:r>
            <a:r>
              <a:rPr lang="en-US" dirty="0" err="1" smtClean="0"/>
              <a:t>Datatypes</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274638"/>
            <a:ext cx="7315200" cy="944562"/>
          </a:xfrm>
        </p:spPr>
        <p:txBody>
          <a:bodyPr/>
          <a:lstStyle/>
          <a:p>
            <a:r>
              <a:rPr lang="en-US" dirty="0" smtClean="0"/>
              <a:t>Many Requests for New </a:t>
            </a:r>
            <a:r>
              <a:rPr lang="en-US" dirty="0" err="1" smtClean="0"/>
              <a:t>Datatypes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Feature Request: </a:t>
            </a:r>
            <a:r>
              <a:rPr lang="en-US" i="1" dirty="0" smtClean="0"/>
              <a:t>add support for xml values</a:t>
            </a:r>
          </a:p>
          <a:p>
            <a:pPr lvl="1"/>
            <a:r>
              <a:rPr lang="en-US" dirty="0" smtClean="0"/>
              <a:t>Examine xml that may be extracted from other repositories (SQL database, Active Directory, etc.)</a:t>
            </a:r>
          </a:p>
          <a:p>
            <a:pPr lvl="2"/>
            <a:endParaRPr lang="en-US" sz="1600" dirty="0" smtClean="0"/>
          </a:p>
          <a:p>
            <a:r>
              <a:rPr lang="en-US" dirty="0" smtClean="0"/>
              <a:t>Feature Request: </a:t>
            </a:r>
            <a:r>
              <a:rPr lang="en-US" i="1" dirty="0" smtClean="0"/>
              <a:t>add support for ipv4 to ipv6 address comparisons</a:t>
            </a:r>
          </a:p>
          <a:p>
            <a:pPr lvl="1"/>
            <a:r>
              <a:rPr lang="en-US" dirty="0" smtClean="0"/>
              <a:t>Compare ipv4 to ipv6 and ensure the two addresses are properly formatted.</a:t>
            </a:r>
          </a:p>
          <a:p>
            <a:pPr lvl="1"/>
            <a:endParaRPr lang="en-US" dirty="0" smtClean="0"/>
          </a:p>
          <a:p>
            <a:r>
              <a:rPr lang="en-US" dirty="0" smtClean="0"/>
              <a:t>Feature Request: </a:t>
            </a:r>
            <a:r>
              <a:rPr lang="en-US" i="1" dirty="0" smtClean="0"/>
              <a:t>add path </a:t>
            </a:r>
            <a:r>
              <a:rPr lang="en-US" i="1" dirty="0" err="1" smtClean="0"/>
              <a:t>datatype</a:t>
            </a:r>
            <a:r>
              <a:rPr lang="en-US" i="1" dirty="0" smtClean="0"/>
              <a:t> to allow for proper path comparisons</a:t>
            </a:r>
          </a:p>
          <a:p>
            <a:pPr lvl="1"/>
            <a:r>
              <a:rPr lang="en-US" dirty="0" smtClean="0"/>
              <a:t>Compare two paths. Are </a:t>
            </a:r>
            <a:r>
              <a:rPr lang="en-US" dirty="0" smtClean="0"/>
              <a:t>/</a:t>
            </a:r>
            <a:r>
              <a:rPr lang="en-US" dirty="0" err="1" smtClean="0"/>
              <a:t>var</a:t>
            </a:r>
            <a:r>
              <a:rPr lang="en-US" dirty="0" smtClean="0"/>
              <a:t>/</a:t>
            </a:r>
            <a:r>
              <a:rPr lang="en-US" dirty="0" err="1" smtClean="0"/>
              <a:t>tmp</a:t>
            </a:r>
            <a:r>
              <a:rPr lang="en-US" dirty="0" smtClean="0"/>
              <a:t>/ and /</a:t>
            </a:r>
            <a:r>
              <a:rPr lang="en-US" dirty="0" err="1" smtClean="0"/>
              <a:t>var</a:t>
            </a:r>
            <a:r>
              <a:rPr lang="en-US" dirty="0" smtClean="0"/>
              <a:t>/</a:t>
            </a:r>
            <a:r>
              <a:rPr lang="en-US" dirty="0" err="1" smtClean="0"/>
              <a:t>tmp</a:t>
            </a:r>
            <a:r>
              <a:rPr lang="en-US" dirty="0" smtClean="0"/>
              <a:t> equal?</a:t>
            </a:r>
          </a:p>
          <a:p>
            <a:pPr lvl="1"/>
            <a:endParaRPr lang="en-US" dirty="0" smtClean="0"/>
          </a:p>
          <a:p>
            <a:r>
              <a:rPr lang="en-US" dirty="0" smtClean="0"/>
              <a:t>… many more possibilities</a:t>
            </a:r>
          </a:p>
          <a:p>
            <a:endParaRPr lang="en-US" i="1"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a:t>
            </a:r>
            <a:endParaRPr lang="en-US" dirty="0"/>
          </a:p>
        </p:txBody>
      </p:sp>
      <p:sp>
        <p:nvSpPr>
          <p:cNvPr id="3" name="Content Placeholder 2"/>
          <p:cNvSpPr>
            <a:spLocks noGrp="1"/>
          </p:cNvSpPr>
          <p:nvPr>
            <p:ph idx="1"/>
          </p:nvPr>
        </p:nvSpPr>
        <p:spPr/>
        <p:txBody>
          <a:bodyPr/>
          <a:lstStyle/>
          <a:p>
            <a:r>
              <a:rPr lang="en-US" dirty="0" err="1" smtClean="0"/>
              <a:t>Datatypes</a:t>
            </a:r>
            <a:r>
              <a:rPr lang="en-US" dirty="0" smtClean="0"/>
              <a:t> are defined in the oval-common-schema</a:t>
            </a:r>
          </a:p>
          <a:p>
            <a:pPr lvl="1"/>
            <a:r>
              <a:rPr lang="en-US" dirty="0" smtClean="0"/>
              <a:t>Reused across all the core schemas</a:t>
            </a:r>
          </a:p>
          <a:p>
            <a:pPr lvl="1"/>
            <a:r>
              <a:rPr lang="en-US" dirty="0" smtClean="0"/>
              <a:t>Allow for customization of operations</a:t>
            </a:r>
          </a:p>
          <a:p>
            <a:pPr lvl="1"/>
            <a:endParaRPr lang="en-US" dirty="0" smtClean="0"/>
          </a:p>
          <a:p>
            <a:r>
              <a:rPr lang="en-US" dirty="0" smtClean="0"/>
              <a:t>Can there be too many </a:t>
            </a:r>
            <a:r>
              <a:rPr lang="en-US" dirty="0" err="1" smtClean="0"/>
              <a:t>datatypes</a:t>
            </a:r>
            <a:r>
              <a:rPr lang="en-US" dirty="0" smtClean="0"/>
              <a:t>?</a:t>
            </a:r>
          </a:p>
          <a:p>
            <a:pPr lvl="1"/>
            <a:r>
              <a:rPr lang="en-US" dirty="0" smtClean="0"/>
              <a:t>All definition evaluators must support all </a:t>
            </a:r>
            <a:r>
              <a:rPr lang="en-US" dirty="0" err="1" smtClean="0"/>
              <a:t>datatypes</a:t>
            </a:r>
            <a:endParaRPr lang="en-US" dirty="0" smtClean="0"/>
          </a:p>
          <a:p>
            <a:pPr lvl="1"/>
            <a:endParaRPr lang="en-US" dirty="0" smtClean="0"/>
          </a:p>
          <a:p>
            <a:r>
              <a:rPr lang="en-US" dirty="0" smtClean="0"/>
              <a:t>Should we add in all these new </a:t>
            </a:r>
            <a:r>
              <a:rPr lang="en-US" dirty="0" err="1" smtClean="0"/>
              <a:t>datatypes</a:t>
            </a:r>
            <a:r>
              <a:rPr lang="en-US" dirty="0" smtClean="0"/>
              <a:t> or stick with more primitive types?</a:t>
            </a: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Thank You</a:t>
            </a:r>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Last Year’s Topics (4)</a:t>
            </a:r>
          </a:p>
        </p:txBody>
      </p:sp>
      <p:sp>
        <p:nvSpPr>
          <p:cNvPr id="3" name="Content Placeholder 2"/>
          <p:cNvSpPr>
            <a:spLocks noGrp="1"/>
          </p:cNvSpPr>
          <p:nvPr>
            <p:ph idx="1"/>
          </p:nvPr>
        </p:nvSpPr>
        <p:spPr>
          <a:xfrm>
            <a:off x="457200" y="1447800"/>
            <a:ext cx="8077200" cy="4581621"/>
          </a:xfrm>
        </p:spPr>
        <p:txBody>
          <a:bodyPr/>
          <a:lstStyle/>
          <a:p>
            <a:r>
              <a:rPr lang="en-US" dirty="0" smtClean="0"/>
              <a:t>Element Name Reconciliation</a:t>
            </a:r>
          </a:p>
          <a:p>
            <a:pPr lvl="1"/>
            <a:endParaRPr lang="en-US" dirty="0" smtClean="0"/>
          </a:p>
          <a:p>
            <a:pPr lvl="1"/>
            <a:r>
              <a:rPr lang="en-US" dirty="0" smtClean="0"/>
              <a:t>Agreement that correcting and aligning element names is not worth the implementation effort.</a:t>
            </a:r>
          </a:p>
          <a:p>
            <a:pPr lvl="1"/>
            <a:endParaRPr lang="en-US" dirty="0" smtClean="0"/>
          </a:p>
          <a:p>
            <a:pPr lvl="1"/>
            <a:r>
              <a:rPr lang="en-US" dirty="0" smtClean="0"/>
              <a:t>Need an explicit mapping between tests, objects, states, and items. </a:t>
            </a:r>
          </a:p>
          <a:p>
            <a:pPr lvl="2"/>
            <a:r>
              <a:rPr lang="en-US" dirty="0" smtClean="0"/>
              <a:t>This mapping should not be left interpretation based on a pattern in element names. </a:t>
            </a:r>
          </a:p>
          <a:p>
            <a:pPr lvl="2"/>
            <a:r>
              <a:rPr lang="en-US" dirty="0" smtClean="0"/>
              <a:t>This issue remains open and is currently up for consideration in version 5.8.</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Last Year’s Topics (5)</a:t>
            </a:r>
          </a:p>
        </p:txBody>
      </p:sp>
      <p:sp>
        <p:nvSpPr>
          <p:cNvPr id="3" name="Content Placeholder 2"/>
          <p:cNvSpPr>
            <a:spLocks noGrp="1"/>
          </p:cNvSpPr>
          <p:nvPr>
            <p:ph idx="1"/>
          </p:nvPr>
        </p:nvSpPr>
        <p:spPr>
          <a:xfrm>
            <a:off x="457200" y="1447800"/>
            <a:ext cx="8305800" cy="4581621"/>
          </a:xfrm>
        </p:spPr>
        <p:txBody>
          <a:bodyPr/>
          <a:lstStyle/>
          <a:p>
            <a:r>
              <a:rPr lang="en-US" dirty="0" err="1" smtClean="0"/>
              <a:t>xsd:choice</a:t>
            </a:r>
            <a:r>
              <a:rPr lang="en-US" dirty="0" smtClean="0"/>
              <a:t> structure on objects</a:t>
            </a:r>
          </a:p>
          <a:p>
            <a:pPr lvl="1"/>
            <a:endParaRPr lang="en-US" dirty="0" smtClean="0"/>
          </a:p>
          <a:p>
            <a:pPr lvl="1"/>
            <a:r>
              <a:rPr lang="en-US" dirty="0" smtClean="0"/>
              <a:t>Introduced choice structure for </a:t>
            </a:r>
            <a:r>
              <a:rPr lang="en-US" dirty="0" err="1" smtClean="0"/>
              <a:t>filepaths</a:t>
            </a:r>
            <a:r>
              <a:rPr lang="en-US" dirty="0" smtClean="0"/>
              <a:t> in version 5.6.</a:t>
            </a:r>
          </a:p>
          <a:p>
            <a:pPr lvl="1"/>
            <a:endParaRPr lang="en-US" dirty="0" smtClean="0"/>
          </a:p>
          <a:p>
            <a:pPr lvl="1"/>
            <a:r>
              <a:rPr lang="en-US" dirty="0" smtClean="0"/>
              <a:t>Established precedence for use in other areas.</a:t>
            </a:r>
          </a:p>
          <a:p>
            <a:pPr lvl="2"/>
            <a:r>
              <a:rPr lang="en-US" dirty="0" smtClean="0"/>
              <a:t>Next candidate could be Windows Registry related checks.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val">
  <a:themeElements>
    <a:clrScheme name="Miami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iami">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Miami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iami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iami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iami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iami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iami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iami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iami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iami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iami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iami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iami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25397</TotalTime>
  <Words>3938</Words>
  <Application>Microsoft Office PowerPoint</Application>
  <PresentationFormat>On-screen Show (4:3)</PresentationFormat>
  <Paragraphs>753</Paragraphs>
  <Slides>75</Slides>
  <Notes>11</Notes>
  <HiddenSlides>0</HiddenSlides>
  <MMClips>0</MMClips>
  <ScaleCrop>false</ScaleCrop>
  <HeadingPairs>
    <vt:vector size="4" baseType="variant">
      <vt:variant>
        <vt:lpstr>Theme</vt:lpstr>
      </vt:variant>
      <vt:variant>
        <vt:i4>1</vt:i4>
      </vt:variant>
      <vt:variant>
        <vt:lpstr>Slide Titles</vt:lpstr>
      </vt:variant>
      <vt:variant>
        <vt:i4>75</vt:i4>
      </vt:variant>
    </vt:vector>
  </HeadingPairs>
  <TitlesOfParts>
    <vt:vector size="76" baseType="lpstr">
      <vt:lpstr>oval</vt:lpstr>
      <vt:lpstr>Security Automation Developer Days</vt:lpstr>
      <vt:lpstr>OVAL Session Overview</vt:lpstr>
      <vt:lpstr>What’s Changed Since Last Year?</vt:lpstr>
      <vt:lpstr>Highlights</vt:lpstr>
      <vt:lpstr>Last Year’s Topics (1)</vt:lpstr>
      <vt:lpstr>Last Year’s Topics (2)</vt:lpstr>
      <vt:lpstr>Last Year’s Topics (3)</vt:lpstr>
      <vt:lpstr>Last Year’s Topics (4)</vt:lpstr>
      <vt:lpstr>Last Year’s Topics (5)</vt:lpstr>
      <vt:lpstr>Last Year’s Topics (6)</vt:lpstr>
      <vt:lpstr>Last Year’s Topics (7)</vt:lpstr>
      <vt:lpstr>Last Year’s Topics (8)</vt:lpstr>
      <vt:lpstr>Last Year’s Topics (9)</vt:lpstr>
      <vt:lpstr>Last Year’s Topics (10)</vt:lpstr>
      <vt:lpstr>Taming OVAL Results</vt:lpstr>
      <vt:lpstr>Taming OVAL Results</vt:lpstr>
      <vt:lpstr>More Granular Evaluation Results</vt:lpstr>
      <vt:lpstr>What are the result values?</vt:lpstr>
      <vt:lpstr>What  does 'not applicable' really mean?</vt:lpstr>
      <vt:lpstr>What is the underlying issue?</vt:lpstr>
      <vt:lpstr>Option 1: Add a Result Value</vt:lpstr>
      <vt:lpstr>Option 2: Add an Attribute</vt:lpstr>
      <vt:lpstr>Additional Considerations</vt:lpstr>
      <vt:lpstr>Taming OVAL Results</vt:lpstr>
      <vt:lpstr>Lightweight OVAL Results</vt:lpstr>
      <vt:lpstr>OVAL Results Directives</vt:lpstr>
      <vt:lpstr>OVAL Results Directives Example</vt:lpstr>
      <vt:lpstr>How do directives fall short?</vt:lpstr>
      <vt:lpstr>Taming OVAL Results</vt:lpstr>
      <vt:lpstr>What is the cause?</vt:lpstr>
      <vt:lpstr>What is the cause?</vt:lpstr>
      <vt:lpstr>Is There and Existing Solution?</vt:lpstr>
      <vt:lpstr>Sample Compliance Definition</vt:lpstr>
      <vt:lpstr>A Closer Look at States</vt:lpstr>
      <vt:lpstr>Allow authors to flag the interesting State entities</vt:lpstr>
      <vt:lpstr>Reported Values in OVAL Results</vt:lpstr>
      <vt:lpstr>What About OVAL Reporting?</vt:lpstr>
      <vt:lpstr>OVAL Report Template Structure</vt:lpstr>
      <vt:lpstr>OVAL Report Template Processing</vt:lpstr>
      <vt:lpstr>Taming OVAL Results Summary</vt:lpstr>
      <vt:lpstr>Optimizing Item Searches</vt:lpstr>
      <vt:lpstr>Optimizing Item Searches</vt:lpstr>
      <vt:lpstr>Optimizing Item Searches</vt:lpstr>
      <vt:lpstr>Background</vt:lpstr>
      <vt:lpstr>Background</vt:lpstr>
      <vt:lpstr>Background</vt:lpstr>
      <vt:lpstr>Background</vt:lpstr>
      <vt:lpstr>So What’s the Problem?</vt:lpstr>
      <vt:lpstr>Optimizing Item Searches</vt:lpstr>
      <vt:lpstr>Using @flag='incomplete' </vt:lpstr>
      <vt:lpstr>Using @flag='incomplete' </vt:lpstr>
      <vt:lpstr>Using @flag='incomplete' </vt:lpstr>
      <vt:lpstr>Using @flag='incomplete' </vt:lpstr>
      <vt:lpstr>Optimizing Item Searches</vt:lpstr>
      <vt:lpstr>Option 1: Add a &lt;filter&gt; Element</vt:lpstr>
      <vt:lpstr>Option 2: Add a Filter Behavior</vt:lpstr>
      <vt:lpstr>Option 3: Add Entity Behaviors</vt:lpstr>
      <vt:lpstr>Can We Just Add Object Entities? </vt:lpstr>
      <vt:lpstr>Optimizing Item Searches</vt:lpstr>
      <vt:lpstr>Make All Entities Searchable in 6.0</vt:lpstr>
      <vt:lpstr>Optimizing Item Searches</vt:lpstr>
      <vt:lpstr>Discussion</vt:lpstr>
      <vt:lpstr>Least Version Principle  for OVAL Content</vt:lpstr>
      <vt:lpstr>Introduction</vt:lpstr>
      <vt:lpstr>Current Versioning Policy</vt:lpstr>
      <vt:lpstr>Things to Consider</vt:lpstr>
      <vt:lpstr>Least Version Principle</vt:lpstr>
      <vt:lpstr>Application Specific Detection</vt:lpstr>
      <vt:lpstr>Introduction</vt:lpstr>
      <vt:lpstr>Recent Issues</vt:lpstr>
      <vt:lpstr>Discussion</vt:lpstr>
      <vt:lpstr>Adding Datatypes</vt:lpstr>
      <vt:lpstr>Many Requests for New Datatypes</vt:lpstr>
      <vt:lpstr>Discussion</vt:lpstr>
      <vt:lpstr>Thank You</vt:lpstr>
    </vt:vector>
  </TitlesOfParts>
  <Company>The MITRE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OVAL </dc:title>
  <dc:creator>Jonathan Baker</dc:creator>
  <cp:lastModifiedBy>Jonathan O. Baker</cp:lastModifiedBy>
  <cp:revision>345</cp:revision>
  <dcterms:created xsi:type="dcterms:W3CDTF">2009-05-20T12:41:16Z</dcterms:created>
  <dcterms:modified xsi:type="dcterms:W3CDTF">2010-06-14T10:53:05Z</dcterms:modified>
</cp:coreProperties>
</file>